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0"/>
  </p:notesMasterIdLst>
  <p:sldIdLst>
    <p:sldId id="262" r:id="rId2"/>
    <p:sldId id="615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610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495" r:id="rId45"/>
    <p:sldId id="589" r:id="rId46"/>
    <p:sldId id="574" r:id="rId47"/>
    <p:sldId id="575" r:id="rId48"/>
    <p:sldId id="606" r:id="rId49"/>
    <p:sldId id="608" r:id="rId50"/>
    <p:sldId id="310" r:id="rId51"/>
    <p:sldId id="346" r:id="rId52"/>
    <p:sldId id="347" r:id="rId53"/>
    <p:sldId id="313" r:id="rId54"/>
    <p:sldId id="611" r:id="rId55"/>
    <p:sldId id="612" r:id="rId56"/>
    <p:sldId id="613" r:id="rId57"/>
    <p:sldId id="614" r:id="rId58"/>
    <p:sldId id="348" r:id="rId59"/>
    <p:sldId id="349" r:id="rId60"/>
    <p:sldId id="351" r:id="rId61"/>
    <p:sldId id="352" r:id="rId62"/>
    <p:sldId id="353" r:id="rId63"/>
    <p:sldId id="354" r:id="rId64"/>
    <p:sldId id="355" r:id="rId65"/>
    <p:sldId id="296" r:id="rId66"/>
    <p:sldId id="564" r:id="rId67"/>
    <p:sldId id="597" r:id="rId68"/>
    <p:sldId id="565" r:id="rId69"/>
    <p:sldId id="566" r:id="rId70"/>
    <p:sldId id="567" r:id="rId71"/>
    <p:sldId id="598" r:id="rId72"/>
    <p:sldId id="562" r:id="rId73"/>
    <p:sldId id="599" r:id="rId74"/>
    <p:sldId id="579" r:id="rId75"/>
    <p:sldId id="563" r:id="rId76"/>
    <p:sldId id="591" r:id="rId77"/>
    <p:sldId id="592" r:id="rId78"/>
    <p:sldId id="602" r:id="rId79"/>
    <p:sldId id="604" r:id="rId80"/>
    <p:sldId id="581" r:id="rId81"/>
    <p:sldId id="538" r:id="rId82"/>
    <p:sldId id="601" r:id="rId83"/>
    <p:sldId id="577" r:id="rId84"/>
    <p:sldId id="553" r:id="rId85"/>
    <p:sldId id="582" r:id="rId86"/>
    <p:sldId id="609" r:id="rId87"/>
    <p:sldId id="585" r:id="rId88"/>
    <p:sldId id="494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E42F"/>
    <a:srgbClr val="DC4D41"/>
    <a:srgbClr val="FFFF00"/>
    <a:srgbClr val="4CD2E3"/>
    <a:srgbClr val="FFC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87750"/>
  </p:normalViewPr>
  <p:slideViewPr>
    <p:cSldViewPr snapToGrid="0" snapToObjects="1">
      <p:cViewPr varScale="1">
        <p:scale>
          <a:sx n="93" d="100"/>
          <a:sy n="93" d="100"/>
        </p:scale>
        <p:origin x="21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30B36-324D-1040-B497-EB12F0B0E05D}" type="datetimeFigureOut">
              <a:t>2023/12/8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4CB89-4FF6-7749-8054-AA73E053C9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7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09d1a31b6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09d1a31b6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1c0602a78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1c0602a78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1c0602a78_1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1c0602a78_1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1c0602a78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1c0602a78_1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1c0602a78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1c0602a78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1c0602a78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1c0602a78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1c0602a78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1c0602a78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1c0602a78_1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1c0602a78_1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1c0602a78_1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1c0602a78_1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c0602a78_1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c0602a78_1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1c0602a78_1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1c0602a78_1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09d1a31b6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09d1a31b6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5216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1c0602a78_1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1c0602a78_1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1c0602a78_1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1c0602a78_1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1c0602a78_1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1c0602a78_1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1c0602a78_1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1c0602a78_1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1c0602a78_1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1c0602a78_1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1c0602a78_1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1c0602a78_1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1c0602a78_1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1c0602a78_1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1c0602a78_1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1c0602a78_1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1c0602a78_1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1c0602a78_1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1c0602a78_1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1c0602a78_1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09d1a31b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09d1a31b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Decimal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1c0602a78_1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1c0602a78_1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1c0602a78_1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1c0602a78_1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1c0602a78_1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1c0602a78_1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1c0602a78_1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1c0602a78_1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1c0602a78_1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1c0602a78_1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1c0602a78_1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41c0602a78_1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1c0602a78_1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1c0602a78_1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1c0602a78_1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1c0602a78_1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1bd77602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1bd77602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1c0602a78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1c0602a78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09d1a31b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09d1a31b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1bd77602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1bd77602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1c0602a78_1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1c0602a78_1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1bd77602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41bd77602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41c0602a78_1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41c0602a78_1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bulbs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bd7760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bd7760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7740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215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光学三原色混合后，组成显示屏显示颜色，三原色同时相加为白色，白色属于无色系（黑白灰）中的一种。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774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由像素点组成</a:t>
            </a:r>
            <a:r>
              <a:rPr lang="zh-CN" altLang="en-US"/>
              <a:t>。像素点太小了，人眼无法分辨。人眼看到的是连续的图像。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每一个像素点应该包含什么样的信息？（颜色）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颜色信息又应该用什么来表示呢？（二进制）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需要多少位二进制呢？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69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bd7760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bd7760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6885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2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09d1a31b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09d1a31b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bd7760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bd7760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色彩不能再继续分解的基本颜色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37393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光学三原色混合后，组成显示屏显示颜色，三原色同时相加为白色，白色属于无色系（黑白灰）中的一种。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877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687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 w  b  b  b  b  b  b</a:t>
            </a:r>
          </a:p>
        </p:txBody>
      </p:sp>
    </p:spTree>
    <p:extLst>
      <p:ext uri="{BB962C8B-B14F-4D97-AF65-F5344CB8AC3E}">
        <p14:creationId xmlns:p14="http://schemas.microsoft.com/office/powerpoint/2010/main" val="18127887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973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972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9542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576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080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bd7760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bd7760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689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1c0602a7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1c0602a7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1c0602a78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1c0602a78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1c0602a78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1c0602a78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1c0602a78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1c0602a78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1338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3980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060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125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5929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16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4770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4769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3E8B13-64DA-4922-8228-29FA0A657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447D59-06EE-465E-9A03-E475C82B1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D9E01-7635-4AAE-AB42-B30857477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0B71-0E4B-4542-B221-BFE3C85EE279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E903F-8539-4AA2-BB0F-5DD160D85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0B6672-1DED-4B6F-808C-8AB18568E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A9CAD-9B67-4798-8157-16BF3D12EE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4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</a:defRPr>
            </a:lvl1pPr>
            <a:lvl2pPr lvl="1" algn="r">
              <a:buNone/>
              <a:defRPr sz="1333">
                <a:solidFill>
                  <a:schemeClr val="lt2"/>
                </a:solidFill>
              </a:defRPr>
            </a:lvl2pPr>
            <a:lvl3pPr lvl="2" algn="r">
              <a:buNone/>
              <a:defRPr sz="1333">
                <a:solidFill>
                  <a:schemeClr val="lt2"/>
                </a:solidFill>
              </a:defRPr>
            </a:lvl3pPr>
            <a:lvl4pPr lvl="3" algn="r">
              <a:buNone/>
              <a:defRPr sz="1333">
                <a:solidFill>
                  <a:schemeClr val="lt2"/>
                </a:solidFill>
              </a:defRPr>
            </a:lvl4pPr>
            <a:lvl5pPr lvl="4" algn="r">
              <a:buNone/>
              <a:defRPr sz="1333">
                <a:solidFill>
                  <a:schemeClr val="lt2"/>
                </a:solidFill>
              </a:defRPr>
            </a:lvl5pPr>
            <a:lvl6pPr lvl="5" algn="r">
              <a:buNone/>
              <a:defRPr sz="1333">
                <a:solidFill>
                  <a:schemeClr val="lt2"/>
                </a:solidFill>
              </a:defRPr>
            </a:lvl6pPr>
            <a:lvl7pPr lvl="6" algn="r">
              <a:buNone/>
              <a:defRPr sz="1333">
                <a:solidFill>
                  <a:schemeClr val="lt2"/>
                </a:solidFill>
              </a:defRPr>
            </a:lvl7pPr>
            <a:lvl8pPr lvl="7" algn="r">
              <a:buNone/>
              <a:defRPr sz="1333">
                <a:solidFill>
                  <a:schemeClr val="lt2"/>
                </a:solidFill>
              </a:defRPr>
            </a:lvl8pPr>
            <a:lvl9pPr lvl="8" algn="r">
              <a:buNone/>
              <a:defRPr sz="1333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29747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7" r:id="rId5"/>
    <p:sldLayoutId id="2147483670" r:id="rId6"/>
    <p:sldLayoutId id="2147483671" r:id="rId7"/>
    <p:sldLayoutId id="2147483672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https://i5.walmartimages.com/asr/49c9f7f1-b399-4f01-ae64-612cf1f9021a_1.62d8ce09a6d0cecb83e501f0e8ed4379.jpeg?odnWidth=2000&amp;odnHeight=2000&amp;odnBg=ffffff" TargetMode="External"/><Relationship Id="rId13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5.jpeg"/><Relationship Id="rId12" Type="http://schemas.openxmlformats.org/officeDocument/2006/relationships/image" Target="https://di2ponv0v5otw.cloudfront.net/posts/2018/06/28/5b35bb75c2e9fe91a5d11103/m_5b35bb7f9fe48668889bfdde.jpg" TargetMode="External"/><Relationship Id="rId2" Type="http://schemas.openxmlformats.org/officeDocument/2006/relationships/notesSlide" Target="../notesSlides/notesSlide58.xml"/><Relationship Id="rId16" Type="http://schemas.openxmlformats.org/officeDocument/2006/relationships/image" Target="https://fashionbombdaily.com/wp-content/uploads/2019/02/sally-lapointe-fall-2019-ready-to-wear-mint-green-zendaya-paris-look.jp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https://images-na.ssl-images-amazon.com/images/I/51SJ--sSLUL._AC_.jpg" TargetMode="External"/><Relationship Id="rId11" Type="http://schemas.openxmlformats.org/officeDocument/2006/relationships/image" Target="../media/image47.jpeg"/><Relationship Id="rId5" Type="http://schemas.openxmlformats.org/officeDocument/2006/relationships/image" Target="../media/image44.jpeg"/><Relationship Id="rId15" Type="http://schemas.openxmlformats.org/officeDocument/2006/relationships/image" Target="../media/image49.jpeg"/><Relationship Id="rId10" Type="http://schemas.openxmlformats.org/officeDocument/2006/relationships/image" Target="https://i.pinimg.com/originals/03/18/1f/03181f6540e026ce5a8c66f866853108.jpg" TargetMode="External"/><Relationship Id="rId4" Type="http://schemas.openxmlformats.org/officeDocument/2006/relationships/image" Target="https://encrypted-tbn0.gstatic.com/images?q=tbn%3AANd9GcSIej71LKlIUjqDYUNlHLhrZVQL2CjR2bwIJg&amp;usqp=CAU" TargetMode="External"/><Relationship Id="rId9" Type="http://schemas.openxmlformats.org/officeDocument/2006/relationships/image" Target="../media/image46.jpeg"/><Relationship Id="rId14" Type="http://schemas.openxmlformats.org/officeDocument/2006/relationships/image" Target="https://y0.ifengimg.com/b38e63e02cc4113d/2013/0814/rdn_520b34687e252.jpg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EC8B169-4E26-B97C-FF2C-F34E2F268F59}"/>
              </a:ext>
            </a:extLst>
          </p:cNvPr>
          <p:cNvSpPr txBox="1"/>
          <p:nvPr/>
        </p:nvSpPr>
        <p:spPr>
          <a:xfrm>
            <a:off x="2202873" y="3075057"/>
            <a:ext cx="77862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/>
              <a:t>进制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123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184" name="Google Shape;184;p39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5" name="Google Shape;185;p39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6" name="Google Shape;186;p39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7" name="Google Shape;187;p39"/>
          <p:cNvSpPr txBox="1"/>
          <p:nvPr/>
        </p:nvSpPr>
        <p:spPr>
          <a:xfrm>
            <a:off x="3585987" y="4569900"/>
            <a:ext cx="130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 × 1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8" name="Google Shape;188;p39"/>
          <p:cNvSpPr txBox="1"/>
          <p:nvPr/>
        </p:nvSpPr>
        <p:spPr>
          <a:xfrm>
            <a:off x="4531777" y="4569896"/>
            <a:ext cx="130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+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123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3585987" y="4569900"/>
            <a:ext cx="130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 × 1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8" name="Google Shape;198;p40"/>
          <p:cNvSpPr txBox="1"/>
          <p:nvPr/>
        </p:nvSpPr>
        <p:spPr>
          <a:xfrm>
            <a:off x="5393759" y="4569900"/>
            <a:ext cx="130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 × 2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9" name="Google Shape;199;p40"/>
          <p:cNvSpPr txBox="1"/>
          <p:nvPr/>
        </p:nvSpPr>
        <p:spPr>
          <a:xfrm>
            <a:off x="4531777" y="4569896"/>
            <a:ext cx="130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+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123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205" name="Google Shape;205;p41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6" name="Google Shape;206;p41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7" name="Google Shape;207;p41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3585987" y="4569900"/>
            <a:ext cx="130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 × 1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9" name="Google Shape;209;p41"/>
          <p:cNvSpPr txBox="1"/>
          <p:nvPr/>
        </p:nvSpPr>
        <p:spPr>
          <a:xfrm>
            <a:off x="5393759" y="4569900"/>
            <a:ext cx="130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 × 2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0" name="Google Shape;210;p41"/>
          <p:cNvSpPr txBox="1"/>
          <p:nvPr/>
        </p:nvSpPr>
        <p:spPr>
          <a:xfrm>
            <a:off x="4531777" y="4569896"/>
            <a:ext cx="130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+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1" name="Google Shape;211;p41"/>
          <p:cNvSpPr txBox="1"/>
          <p:nvPr/>
        </p:nvSpPr>
        <p:spPr>
          <a:xfrm>
            <a:off x="6438879" y="4569896"/>
            <a:ext cx="130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+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123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217" name="Google Shape;217;p42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8" name="Google Shape;218;p42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9" name="Google Shape;219;p42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0" name="Google Shape;220;p42"/>
          <p:cNvSpPr txBox="1"/>
          <p:nvPr/>
        </p:nvSpPr>
        <p:spPr>
          <a:xfrm>
            <a:off x="3585987" y="4569900"/>
            <a:ext cx="130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 × 1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1" name="Google Shape;221;p42"/>
          <p:cNvSpPr txBox="1"/>
          <p:nvPr/>
        </p:nvSpPr>
        <p:spPr>
          <a:xfrm>
            <a:off x="5393759" y="4569900"/>
            <a:ext cx="130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 × 2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2" name="Google Shape;222;p42"/>
          <p:cNvSpPr txBox="1"/>
          <p:nvPr/>
        </p:nvSpPr>
        <p:spPr>
          <a:xfrm>
            <a:off x="7340019" y="4569900"/>
            <a:ext cx="130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 × 3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3" name="Google Shape;223;p42"/>
          <p:cNvSpPr txBox="1"/>
          <p:nvPr/>
        </p:nvSpPr>
        <p:spPr>
          <a:xfrm>
            <a:off x="4531777" y="4569896"/>
            <a:ext cx="130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+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4" name="Google Shape;224;p42"/>
          <p:cNvSpPr txBox="1"/>
          <p:nvPr/>
        </p:nvSpPr>
        <p:spPr>
          <a:xfrm>
            <a:off x="6438879" y="4569896"/>
            <a:ext cx="130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+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123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230" name="Google Shape;230;p43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1" name="Google Shape;231;p43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2" name="Google Shape;232;p43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3" name="Google Shape;233;p43"/>
          <p:cNvSpPr txBox="1"/>
          <p:nvPr/>
        </p:nvSpPr>
        <p:spPr>
          <a:xfrm>
            <a:off x="3585987" y="4569900"/>
            <a:ext cx="130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4" name="Google Shape;234;p43"/>
          <p:cNvSpPr txBox="1"/>
          <p:nvPr/>
        </p:nvSpPr>
        <p:spPr>
          <a:xfrm>
            <a:off x="5393759" y="4569900"/>
            <a:ext cx="130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20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5" name="Google Shape;235;p43"/>
          <p:cNvSpPr txBox="1"/>
          <p:nvPr/>
        </p:nvSpPr>
        <p:spPr>
          <a:xfrm>
            <a:off x="7340019" y="4569900"/>
            <a:ext cx="130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3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6" name="Google Shape;236;p43"/>
          <p:cNvSpPr txBox="1"/>
          <p:nvPr/>
        </p:nvSpPr>
        <p:spPr>
          <a:xfrm>
            <a:off x="4531777" y="4569896"/>
            <a:ext cx="130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+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7" name="Google Shape;237;p43"/>
          <p:cNvSpPr txBox="1"/>
          <p:nvPr/>
        </p:nvSpPr>
        <p:spPr>
          <a:xfrm>
            <a:off x="6438879" y="4569896"/>
            <a:ext cx="130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+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123</a:t>
            </a:r>
            <a:endParaRPr sz="1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000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248" name="Google Shape;248;p45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49" name="Google Shape;249;p45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50" name="Google Shape;250;p45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001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256" name="Google Shape;256;p46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57" name="Google Shape;257;p46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58" name="Google Shape;258;p46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7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002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264" name="Google Shape;264;p47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65" name="Google Shape;265;p47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66" name="Google Shape;266;p47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003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272" name="Google Shape;272;p48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3" name="Google Shape;273;p48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4" name="Google Shape;274;p48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4295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004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280" name="Google Shape;280;p49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81" name="Google Shape;281;p49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82" name="Google Shape;282;p49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005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288" name="Google Shape;288;p50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89" name="Google Shape;289;p50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90" name="Google Shape;290;p50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006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296" name="Google Shape;296;p51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97" name="Google Shape;297;p51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98" name="Google Shape;298;p51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007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304" name="Google Shape;304;p52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05" name="Google Shape;305;p52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06" name="Google Shape;306;p52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008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312" name="Google Shape;312;p53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13" name="Google Shape;313;p53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14" name="Google Shape;314;p53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4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009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320" name="Google Shape;320;p54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21" name="Google Shape;321;p54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22" name="Google Shape;322;p54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5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010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328" name="Google Shape;328;p55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29" name="Google Shape;329;p55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30" name="Google Shape;330;p55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000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336" name="Google Shape;336;p56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37" name="Google Shape;337;p56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38" name="Google Shape;338;p56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000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344" name="Google Shape;344;p57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r>
              <a:rPr lang="en" sz="2400" baseline="30000">
                <a:solidFill>
                  <a:srgbClr val="FFFFFF"/>
                </a:solidFill>
              </a:rPr>
              <a:t>2</a:t>
            </a:r>
            <a:endParaRPr sz="2400" baseline="30000">
              <a:solidFill>
                <a:srgbClr val="FFFFFF"/>
              </a:solidFill>
            </a:endParaRPr>
          </a:p>
        </p:txBody>
      </p:sp>
      <p:sp>
        <p:nvSpPr>
          <p:cNvPr id="345" name="Google Shape;345;p57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r>
              <a:rPr lang="en" sz="2400" baseline="30000">
                <a:solidFill>
                  <a:srgbClr val="FFFFFF"/>
                </a:solidFill>
              </a:rPr>
              <a:t>1</a:t>
            </a:r>
            <a:endParaRPr sz="2400" baseline="30000">
              <a:solidFill>
                <a:srgbClr val="FFFFFF"/>
              </a:solidFill>
            </a:endParaRPr>
          </a:p>
        </p:txBody>
      </p:sp>
      <p:sp>
        <p:nvSpPr>
          <p:cNvPr id="346" name="Google Shape;346;p57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r>
              <a:rPr lang="en" sz="2400" baseline="30000">
                <a:solidFill>
                  <a:srgbClr val="FFFFFF"/>
                </a:solidFill>
              </a:rPr>
              <a:t>0</a:t>
            </a:r>
            <a:endParaRPr sz="24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8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000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352" name="Google Shape;352;p58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2</a:t>
            </a:r>
            <a:r>
              <a:rPr lang="en" sz="2400" baseline="30000">
                <a:solidFill>
                  <a:srgbClr val="FFFFFF"/>
                </a:solidFill>
              </a:rPr>
              <a:t>2</a:t>
            </a:r>
            <a:endParaRPr sz="2400" baseline="30000">
              <a:solidFill>
                <a:srgbClr val="FFFFFF"/>
              </a:solidFill>
            </a:endParaRPr>
          </a:p>
        </p:txBody>
      </p:sp>
      <p:sp>
        <p:nvSpPr>
          <p:cNvPr id="353" name="Google Shape;353;p58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2</a:t>
            </a:r>
            <a:r>
              <a:rPr lang="en" sz="2400" baseline="30000">
                <a:solidFill>
                  <a:srgbClr val="FFFFFF"/>
                </a:solidFill>
              </a:rPr>
              <a:t>1</a:t>
            </a:r>
            <a:endParaRPr sz="2400" baseline="30000">
              <a:solidFill>
                <a:srgbClr val="FFFFFF"/>
              </a:solidFill>
            </a:endParaRPr>
          </a:p>
        </p:txBody>
      </p:sp>
      <p:sp>
        <p:nvSpPr>
          <p:cNvPr id="354" name="Google Shape;354;p58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2</a:t>
            </a:r>
            <a:r>
              <a:rPr lang="en" sz="2400" baseline="30000">
                <a:solidFill>
                  <a:srgbClr val="FFFFFF"/>
                </a:solidFill>
              </a:rPr>
              <a:t>0</a:t>
            </a:r>
            <a:endParaRPr sz="24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2"/>
          <p:cNvSpPr txBox="1"/>
          <p:nvPr/>
        </p:nvSpPr>
        <p:spPr>
          <a:xfrm>
            <a:off x="1055200" y="2624400"/>
            <a:ext cx="100816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9600">
                <a:solidFill>
                  <a:srgbClr val="FFFFFF"/>
                </a:solidFill>
              </a:rPr>
              <a:t>0 1 2 3 4 5 6 7 8 9</a:t>
            </a:r>
            <a:endParaRPr sz="9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9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000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360" name="Google Shape;360;p59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4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61" name="Google Shape;361;p59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2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62" name="Google Shape;362;p59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0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001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368" name="Google Shape;368;p60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4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69" name="Google Shape;369;p60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2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70" name="Google Shape;370;p60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010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376" name="Google Shape;376;p61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4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77" name="Google Shape;377;p61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2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78" name="Google Shape;378;p61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011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384" name="Google Shape;384;p62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4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85" name="Google Shape;385;p62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2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86" name="Google Shape;386;p62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100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392" name="Google Shape;392;p63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4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93" name="Google Shape;393;p63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2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94" name="Google Shape;394;p63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4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101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400" name="Google Shape;400;p64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4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01" name="Google Shape;401;p64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2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02" name="Google Shape;402;p64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5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110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408" name="Google Shape;408;p65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4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09" name="Google Shape;409;p65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2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10" name="Google Shape;410;p65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6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111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416" name="Google Shape;416;p66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4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17" name="Google Shape;417;p66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2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18" name="Google Shape;418;p66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7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bit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9600"/>
              <a:t>💡</a:t>
            </a:r>
            <a:endParaRPr sz="9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055200" y="2624400"/>
            <a:ext cx="100816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9600">
                <a:solidFill>
                  <a:srgbClr val="FFFFFF"/>
                </a:solidFill>
              </a:rPr>
              <a:t>0 1</a:t>
            </a:r>
            <a:endParaRPr sz="9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9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bit   bit   bit   bit   bit   bit   bit   bit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0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9600"/>
              <a:t>💡💡💡💡💡💡💡💡</a:t>
            </a:r>
            <a:endParaRPr sz="9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byte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2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9600"/>
              <a:t>💡💡💡💡💡💡💡💡</a:t>
            </a:r>
            <a:endParaRPr sz="9600"/>
          </a:p>
        </p:txBody>
      </p:sp>
      <p:sp>
        <p:nvSpPr>
          <p:cNvPr id="449" name="Google Shape;449;p72"/>
          <p:cNvSpPr/>
          <p:nvPr/>
        </p:nvSpPr>
        <p:spPr>
          <a:xfrm>
            <a:off x="9861600" y="1933633"/>
            <a:ext cx="1057200" cy="26168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0" name="Google Shape;450;p72"/>
          <p:cNvSpPr/>
          <p:nvPr/>
        </p:nvSpPr>
        <p:spPr>
          <a:xfrm>
            <a:off x="6213467" y="2046633"/>
            <a:ext cx="2330400" cy="26168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1" name="Google Shape;451;p72"/>
          <p:cNvSpPr/>
          <p:nvPr/>
        </p:nvSpPr>
        <p:spPr>
          <a:xfrm>
            <a:off x="1244333" y="1992000"/>
            <a:ext cx="2274800" cy="26168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 err="1"/>
              <a:t>图像编码</a:t>
            </a:r>
            <a:br>
              <a:rPr lang="en-US" dirty="0" err="1"/>
            </a:br>
            <a:endParaRPr dirty="0"/>
          </a:p>
        </p:txBody>
      </p:sp>
      <p:pic>
        <p:nvPicPr>
          <p:cNvPr id="5" name="Picture 4" descr="long_logo">
            <a:extLst>
              <a:ext uri="{FF2B5EF4-FFF2-40B4-BE49-F238E27FC236}">
                <a16:creationId xmlns:a16="http://schemas.microsoft.com/office/drawing/2014/main" id="{D7082FA4-023F-4A47-9496-5C807BF43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4" y="368934"/>
            <a:ext cx="3517979" cy="9144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03322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33710-1350-1548-8461-E87BBA252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图片是现代社会的文字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5A717-3C8E-4D43-9E0C-2AEC4DEDF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0" y="3422650"/>
            <a:ext cx="38100" cy="12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311CD-1F4E-1442-978C-0281D7FC2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11612FB6-7FE8-FA47-BC07-B3B1F1291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246" y="1536633"/>
            <a:ext cx="6941408" cy="455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643DF0-C1D6-0B40-82D9-32AD9C40C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0" y="3422650"/>
            <a:ext cx="381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216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9797CA-AFE1-4447-9A7E-DF7497B0E6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8180" y="0"/>
            <a:ext cx="7875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513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D1BD5F-56E3-D344-9F43-8A4B757EAA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20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EB2136-8E43-B0B8-38DF-7AC0947BD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09" y="0"/>
            <a:ext cx="10312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9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1C519C-6C66-6714-E830-70D1C2734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1" y="0"/>
            <a:ext cx="1033911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123</a:t>
            </a:r>
            <a:endParaRPr sz="1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5038D-6B03-44F7-9910-69A3087A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图像编码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A55541-FD28-479D-AA97-B1A8B33D3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8884"/>
          </a:xfrm>
        </p:spPr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</a:rPr>
              <a:t>像素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E85E99-D130-454B-BFB2-CB3218FE0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84" t="29620" r="6516" b="14595"/>
          <a:stretch/>
        </p:blipFill>
        <p:spPr>
          <a:xfrm>
            <a:off x="838200" y="2488045"/>
            <a:ext cx="10058400" cy="382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3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5038D-6B03-44F7-9910-69A3087A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图像编码</a:t>
            </a:r>
          </a:p>
        </p:txBody>
      </p:sp>
      <p:sp>
        <p:nvSpPr>
          <p:cNvPr id="5" name="矩形 4"/>
          <p:cNvSpPr/>
          <p:nvPr/>
        </p:nvSpPr>
        <p:spPr>
          <a:xfrm>
            <a:off x="1354192" y="2364509"/>
            <a:ext cx="60292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用</a:t>
            </a:r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1bit 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表示一个像素的颜色信息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D7F729-3EC6-40E2-A923-F74084C09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67" t="40939" r="57122" b="16886"/>
          <a:stretch/>
        </p:blipFill>
        <p:spPr>
          <a:xfrm>
            <a:off x="757382" y="3195781"/>
            <a:ext cx="2890982" cy="2890982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027054" y="3878500"/>
          <a:ext cx="886692" cy="1284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110">
                  <a:extLst>
                    <a:ext uri="{9D8B030D-6E8A-4147-A177-3AD203B41FA5}">
                      <a16:colId xmlns:a16="http://schemas.microsoft.com/office/drawing/2014/main" val="508723400"/>
                    </a:ext>
                  </a:extLst>
                </a:gridCol>
                <a:gridCol w="452582">
                  <a:extLst>
                    <a:ext uri="{9D8B030D-6E8A-4147-A177-3AD203B41FA5}">
                      <a16:colId xmlns:a16="http://schemas.microsoft.com/office/drawing/2014/main" val="575874579"/>
                    </a:ext>
                  </a:extLst>
                </a:gridCol>
              </a:tblGrid>
              <a:tr h="6423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632407"/>
                  </a:ext>
                </a:extLst>
              </a:tr>
              <a:tr h="6423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</a:t>
                      </a:r>
                      <a:endParaRPr lang="zh-CN" altLang="en-US" sz="3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837701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57383" y="6160655"/>
            <a:ext cx="2890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2</a:t>
            </a:r>
            <a:r>
              <a:rPr lang="zh-CN" altLang="en-US" sz="2800" dirty="0">
                <a:solidFill>
                  <a:srgbClr val="FF0000"/>
                </a:solidFill>
              </a:rPr>
              <a:t>种颜色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FD7F729-3EC6-40E2-A923-F74084C09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74" t="40264" r="30150" b="15809"/>
          <a:stretch/>
        </p:blipFill>
        <p:spPr>
          <a:xfrm>
            <a:off x="5532583" y="3195781"/>
            <a:ext cx="2057386" cy="28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8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5038D-6B03-44F7-9910-69A3087A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en-US" altLang="zh-CN" dirty="0"/>
              <a:t>. </a:t>
            </a:r>
            <a:r>
              <a:rPr lang="zh-CN" altLang="en-US" dirty="0"/>
              <a:t>图像编码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A55541-FD28-479D-AA97-B1A8B33D3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8884"/>
          </a:xfrm>
        </p:spPr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</a:rPr>
              <a:t>位图的编码</a:t>
            </a:r>
          </a:p>
        </p:txBody>
      </p:sp>
      <p:sp>
        <p:nvSpPr>
          <p:cNvPr id="5" name="矩形 4"/>
          <p:cNvSpPr/>
          <p:nvPr/>
        </p:nvSpPr>
        <p:spPr>
          <a:xfrm>
            <a:off x="1354192" y="2364509"/>
            <a:ext cx="60292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用</a:t>
            </a:r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2bit 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表示一个像素的颜色信息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044553" y="3305355"/>
          <a:ext cx="1373104" cy="2587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249">
                  <a:extLst>
                    <a:ext uri="{9D8B030D-6E8A-4147-A177-3AD203B41FA5}">
                      <a16:colId xmlns:a16="http://schemas.microsoft.com/office/drawing/2014/main" val="508723400"/>
                    </a:ext>
                  </a:extLst>
                </a:gridCol>
                <a:gridCol w="700855">
                  <a:extLst>
                    <a:ext uri="{9D8B030D-6E8A-4147-A177-3AD203B41FA5}">
                      <a16:colId xmlns:a16="http://schemas.microsoft.com/office/drawing/2014/main" val="575874579"/>
                    </a:ext>
                  </a:extLst>
                </a:gridCol>
              </a:tblGrid>
              <a:tr h="6608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zh-CN" altLang="en-US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632407"/>
                  </a:ext>
                </a:extLst>
              </a:tr>
              <a:tr h="6423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zh-CN" altLang="en-US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EB34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54011"/>
                  </a:ext>
                </a:extLst>
              </a:tr>
              <a:tr h="6423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DC1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85329"/>
                  </a:ext>
                </a:extLst>
              </a:tr>
              <a:tr h="6423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10</a:t>
                      </a:r>
                      <a:endParaRPr lang="zh-CN" altLang="en-US" sz="3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68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837701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278379" y="6076131"/>
            <a:ext cx="2890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4</a:t>
            </a:r>
            <a:r>
              <a:rPr lang="zh-CN" altLang="en-US" sz="2800" dirty="0">
                <a:solidFill>
                  <a:srgbClr val="FF0000"/>
                </a:solidFill>
              </a:rPr>
              <a:t>种颜色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A67D1F5-654D-4702-82E7-D3A0F9630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86" t="40772" r="57006" b="16417"/>
          <a:stretch/>
        </p:blipFill>
        <p:spPr>
          <a:xfrm>
            <a:off x="1354192" y="3131951"/>
            <a:ext cx="2902689" cy="29345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A67D1F5-654D-4702-82E7-D3A0F9630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2" t="43408" r="22645" b="19209"/>
          <a:stretch/>
        </p:blipFill>
        <p:spPr>
          <a:xfrm>
            <a:off x="7304567" y="3131951"/>
            <a:ext cx="3129413" cy="293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0C60B-729C-40EF-AE15-3ED84BF35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262" y="757011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下图所示的颜料盒中，有</a:t>
            </a:r>
            <a:r>
              <a:rPr lang="en-US" altLang="zh-CN" sz="3200" dirty="0"/>
              <a:t>16</a:t>
            </a:r>
            <a:r>
              <a:rPr lang="zh-CN" altLang="en-US" sz="3200" dirty="0"/>
              <a:t>种不同的颜色。若用二进制数表示这些颜色信息，需要</a:t>
            </a:r>
            <a:r>
              <a:rPr lang="zh-CN" altLang="en-US" sz="3200" u="sng" dirty="0"/>
              <a:t>     </a:t>
            </a:r>
            <a:r>
              <a:rPr lang="zh-CN" altLang="en-US" sz="3200" dirty="0"/>
              <a:t>位（</a:t>
            </a:r>
            <a:r>
              <a:rPr lang="en-US" altLang="zh-CN" sz="3200" dirty="0"/>
              <a:t>bit</a:t>
            </a:r>
            <a:r>
              <a:rPr lang="zh-CN" altLang="en-US" sz="3200" dirty="0"/>
              <a:t>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F7B60D-B731-4940-9770-F3C5C9D4B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71" t="39043" r="30894" b="13505"/>
          <a:stretch/>
        </p:blipFill>
        <p:spPr>
          <a:xfrm>
            <a:off x="3069770" y="2082574"/>
            <a:ext cx="4637314" cy="3252652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58A8E32-1D7E-40C9-8D8C-CA37A6BE0029}"/>
              </a:ext>
            </a:extLst>
          </p:cNvPr>
          <p:cNvSpPr txBox="1">
            <a:spLocks/>
          </p:cNvSpPr>
          <p:nvPr/>
        </p:nvSpPr>
        <p:spPr>
          <a:xfrm>
            <a:off x="3311803" y="5567863"/>
            <a:ext cx="4395281" cy="538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FF0000"/>
                </a:solidFill>
              </a:rPr>
              <a:t>答案 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60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CCEA4-8AA3-7547-8D95-F12370F8A3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72"/>
          <a:stretch/>
        </p:blipFill>
        <p:spPr>
          <a:xfrm>
            <a:off x="2127937" y="1354414"/>
            <a:ext cx="4361831" cy="942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425F9-641C-B946-8411-3A8DED60B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069" y="2987546"/>
            <a:ext cx="4237866" cy="1077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3DF43E-C34E-984F-9F99-71A02E6D4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109" y="4901224"/>
            <a:ext cx="4361831" cy="1418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80C5DA-2FFC-9942-AD4A-0B74F021A9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61" t="3307" b="3925"/>
          <a:stretch/>
        </p:blipFill>
        <p:spPr>
          <a:xfrm>
            <a:off x="9013750" y="2270288"/>
            <a:ext cx="2472561" cy="231742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8AF2834-5DA9-D84E-976F-71D7250124D3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kern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通过RGB来表示不同颜色</a:t>
            </a:r>
          </a:p>
        </p:txBody>
      </p:sp>
    </p:spTree>
    <p:extLst>
      <p:ext uri="{BB962C8B-B14F-4D97-AF65-F5344CB8AC3E}">
        <p14:creationId xmlns:p14="http://schemas.microsoft.com/office/powerpoint/2010/main" val="2915592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B05F93-3ECB-4949-8623-00C0819A0999}"/>
              </a:ext>
            </a:extLst>
          </p:cNvPr>
          <p:cNvSpPr txBox="1"/>
          <p:nvPr/>
        </p:nvSpPr>
        <p:spPr>
          <a:xfrm>
            <a:off x="1615060" y="1570220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643A-0A85-1B42-B0A6-F6446F024E67}"/>
              </a:ext>
            </a:extLst>
          </p:cNvPr>
          <p:cNvSpPr txBox="1"/>
          <p:nvPr/>
        </p:nvSpPr>
        <p:spPr>
          <a:xfrm>
            <a:off x="1614044" y="3307238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25B9A9-D660-5249-8F0E-CC5BE74F4EB8}"/>
              </a:ext>
            </a:extLst>
          </p:cNvPr>
          <p:cNvSpPr txBox="1"/>
          <p:nvPr/>
        </p:nvSpPr>
        <p:spPr>
          <a:xfrm>
            <a:off x="1614045" y="5187162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AF2834-5DA9-D84E-976F-71D7250124D3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kern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通过RGB来表示不同颜色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0C685D-8D85-4A46-BCA7-C72249D8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761" y="596046"/>
            <a:ext cx="1984357" cy="140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398EA5-2611-F145-B40C-027F0060FD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498654" y="3298075"/>
            <a:ext cx="1620520" cy="844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246010-8BD5-1A4F-87AB-E802070189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1" t="3307" b="3925"/>
          <a:stretch/>
        </p:blipFill>
        <p:spPr>
          <a:xfrm>
            <a:off x="9013750" y="2270288"/>
            <a:ext cx="2472561" cy="23174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28E67F-6DC1-DF46-AA7C-0A0069A73A54}"/>
              </a:ext>
            </a:extLst>
          </p:cNvPr>
          <p:cNvSpPr txBox="1"/>
          <p:nvPr/>
        </p:nvSpPr>
        <p:spPr>
          <a:xfrm>
            <a:off x="8998889" y="2267315"/>
            <a:ext cx="2555368" cy="2604632"/>
          </a:xfrm>
          <a:prstGeom prst="rect">
            <a:avLst/>
          </a:prstGeom>
          <a:solidFill>
            <a:srgbClr val="9FE42F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A1371A-9C5D-8F41-9D70-A73B6A829F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69" t="56450" r="2233" b="27085"/>
          <a:stretch/>
        </p:blipFill>
        <p:spPr>
          <a:xfrm>
            <a:off x="2203787" y="1535956"/>
            <a:ext cx="4219153" cy="561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DEA00-776B-A14A-9480-F4ED49BB87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680"/>
          <a:stretch/>
        </p:blipFill>
        <p:spPr>
          <a:xfrm>
            <a:off x="2203787" y="2942233"/>
            <a:ext cx="4219153" cy="9727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1CA659-A5E5-BB47-8036-88E748741D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692"/>
          <a:stretch/>
        </p:blipFill>
        <p:spPr>
          <a:xfrm>
            <a:off x="2248644" y="2868790"/>
            <a:ext cx="4219153" cy="1046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981292-97EA-F643-8E2E-4807FCCFAC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988"/>
          <a:stretch/>
        </p:blipFill>
        <p:spPr>
          <a:xfrm>
            <a:off x="2248644" y="4748333"/>
            <a:ext cx="4289803" cy="11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132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B05F93-3ECB-4949-8623-00C0819A0999}"/>
              </a:ext>
            </a:extLst>
          </p:cNvPr>
          <p:cNvSpPr txBox="1"/>
          <p:nvPr/>
        </p:nvSpPr>
        <p:spPr>
          <a:xfrm>
            <a:off x="1615060" y="1570220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643A-0A85-1B42-B0A6-F6446F024E67}"/>
              </a:ext>
            </a:extLst>
          </p:cNvPr>
          <p:cNvSpPr txBox="1"/>
          <p:nvPr/>
        </p:nvSpPr>
        <p:spPr>
          <a:xfrm>
            <a:off x="1614044" y="3307238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25B9A9-D660-5249-8F0E-CC5BE74F4EB8}"/>
              </a:ext>
            </a:extLst>
          </p:cNvPr>
          <p:cNvSpPr txBox="1"/>
          <p:nvPr/>
        </p:nvSpPr>
        <p:spPr>
          <a:xfrm>
            <a:off x="1614045" y="5187162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DD60D-26F2-9046-B811-5FDBA0A00379}"/>
              </a:ext>
            </a:extLst>
          </p:cNvPr>
          <p:cNvSpPr txBox="1"/>
          <p:nvPr/>
        </p:nvSpPr>
        <p:spPr>
          <a:xfrm>
            <a:off x="6710249" y="1544319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BF21D8-F1E8-5E45-B59C-0966F883A586}"/>
              </a:ext>
            </a:extLst>
          </p:cNvPr>
          <p:cNvSpPr txBox="1"/>
          <p:nvPr/>
        </p:nvSpPr>
        <p:spPr>
          <a:xfrm>
            <a:off x="6710249" y="3307238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3A74D6-16CA-C84F-823D-6803FCB7B1CF}"/>
              </a:ext>
            </a:extLst>
          </p:cNvPr>
          <p:cNvSpPr txBox="1"/>
          <p:nvPr/>
        </p:nvSpPr>
        <p:spPr>
          <a:xfrm>
            <a:off x="6710248" y="5280101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9D67FD-71FB-034A-8811-BFDE426AB312}"/>
              </a:ext>
            </a:extLst>
          </p:cNvPr>
          <p:cNvSpPr txBox="1"/>
          <p:nvPr/>
        </p:nvSpPr>
        <p:spPr>
          <a:xfrm>
            <a:off x="1823300" y="2267315"/>
            <a:ext cx="559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CD2E3"/>
                </a:solidFill>
              </a:rPr>
              <a:t>159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32F325-CAF1-464B-80CB-492C28718663}"/>
              </a:ext>
            </a:extLst>
          </p:cNvPr>
          <p:cNvSpPr txBox="1"/>
          <p:nvPr/>
        </p:nvSpPr>
        <p:spPr>
          <a:xfrm>
            <a:off x="1840102" y="3989210"/>
            <a:ext cx="559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CD2E3"/>
                </a:solidFill>
              </a:rPr>
              <a:t>228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1D3853-CEC1-F941-93FC-EB30DE21DCDA}"/>
              </a:ext>
            </a:extLst>
          </p:cNvPr>
          <p:cNvSpPr txBox="1"/>
          <p:nvPr/>
        </p:nvSpPr>
        <p:spPr>
          <a:xfrm>
            <a:off x="1840102" y="5931872"/>
            <a:ext cx="559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CD2E3"/>
                </a:solidFill>
              </a:rPr>
              <a:t>47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AF2834-5DA9-D84E-976F-71D7250124D3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kern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通过RGB来表示不同颜色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0C685D-8D85-4A46-BCA7-C72249D8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761" y="596046"/>
            <a:ext cx="1984357" cy="140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398EA5-2611-F145-B40C-027F0060FD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498654" y="3298075"/>
            <a:ext cx="1620520" cy="844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246010-8BD5-1A4F-87AB-E802070189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1" t="3307" b="3925"/>
          <a:stretch/>
        </p:blipFill>
        <p:spPr>
          <a:xfrm>
            <a:off x="9013750" y="2270288"/>
            <a:ext cx="2472561" cy="23174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28E67F-6DC1-DF46-AA7C-0A0069A73A54}"/>
              </a:ext>
            </a:extLst>
          </p:cNvPr>
          <p:cNvSpPr txBox="1"/>
          <p:nvPr/>
        </p:nvSpPr>
        <p:spPr>
          <a:xfrm>
            <a:off x="8998889" y="2267315"/>
            <a:ext cx="2555368" cy="2604632"/>
          </a:xfrm>
          <a:prstGeom prst="rect">
            <a:avLst/>
          </a:prstGeom>
          <a:solidFill>
            <a:srgbClr val="9FE42F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A1371A-9C5D-8F41-9D70-A73B6A829F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69" t="56450" r="2233" b="27085"/>
          <a:stretch/>
        </p:blipFill>
        <p:spPr>
          <a:xfrm>
            <a:off x="2203787" y="1535956"/>
            <a:ext cx="4219153" cy="561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DEA00-776B-A14A-9480-F4ED49BB87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680"/>
          <a:stretch/>
        </p:blipFill>
        <p:spPr>
          <a:xfrm>
            <a:off x="2203787" y="2942233"/>
            <a:ext cx="4219153" cy="9727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1CA659-A5E5-BB47-8036-88E748741D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692"/>
          <a:stretch/>
        </p:blipFill>
        <p:spPr>
          <a:xfrm>
            <a:off x="2248644" y="2868790"/>
            <a:ext cx="4219153" cy="1046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981292-97EA-F643-8E2E-4807FCCFAC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988"/>
          <a:stretch/>
        </p:blipFill>
        <p:spPr>
          <a:xfrm>
            <a:off x="2248644" y="4748333"/>
            <a:ext cx="4289803" cy="11169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390746-EDAE-8E6B-23C4-E43DB9AF09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172"/>
          <a:stretch/>
        </p:blipFill>
        <p:spPr>
          <a:xfrm>
            <a:off x="2127937" y="1354414"/>
            <a:ext cx="4361831" cy="9421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88BA0A-FE0D-E9C8-09BB-ED7C8AB2C6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7069" y="2987546"/>
            <a:ext cx="4237866" cy="10778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B8E403C-4750-1B03-1423-16C88CF8D1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1109" y="4901224"/>
            <a:ext cx="4361831" cy="103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456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B05F93-3ECB-4949-8623-00C0819A0999}"/>
              </a:ext>
            </a:extLst>
          </p:cNvPr>
          <p:cNvSpPr txBox="1"/>
          <p:nvPr/>
        </p:nvSpPr>
        <p:spPr>
          <a:xfrm>
            <a:off x="1615060" y="1570220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643A-0A85-1B42-B0A6-F6446F024E67}"/>
              </a:ext>
            </a:extLst>
          </p:cNvPr>
          <p:cNvSpPr txBox="1"/>
          <p:nvPr/>
        </p:nvSpPr>
        <p:spPr>
          <a:xfrm>
            <a:off x="1614044" y="3307238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25B9A9-D660-5249-8F0E-CC5BE74F4EB8}"/>
              </a:ext>
            </a:extLst>
          </p:cNvPr>
          <p:cNvSpPr txBox="1"/>
          <p:nvPr/>
        </p:nvSpPr>
        <p:spPr>
          <a:xfrm>
            <a:off x="1614045" y="5187162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DD60D-26F2-9046-B811-5FDBA0A00379}"/>
              </a:ext>
            </a:extLst>
          </p:cNvPr>
          <p:cNvSpPr txBox="1"/>
          <p:nvPr/>
        </p:nvSpPr>
        <p:spPr>
          <a:xfrm>
            <a:off x="6710249" y="1544319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BF21D8-F1E8-5E45-B59C-0966F883A586}"/>
              </a:ext>
            </a:extLst>
          </p:cNvPr>
          <p:cNvSpPr txBox="1"/>
          <p:nvPr/>
        </p:nvSpPr>
        <p:spPr>
          <a:xfrm>
            <a:off x="6710249" y="3307238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3A74D6-16CA-C84F-823D-6803FCB7B1CF}"/>
              </a:ext>
            </a:extLst>
          </p:cNvPr>
          <p:cNvSpPr txBox="1"/>
          <p:nvPr/>
        </p:nvSpPr>
        <p:spPr>
          <a:xfrm>
            <a:off x="6710248" y="5280101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9D67FD-71FB-034A-8811-BFDE426AB312}"/>
              </a:ext>
            </a:extLst>
          </p:cNvPr>
          <p:cNvSpPr txBox="1"/>
          <p:nvPr/>
        </p:nvSpPr>
        <p:spPr>
          <a:xfrm>
            <a:off x="1823300" y="2267315"/>
            <a:ext cx="559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4CD2E3"/>
                </a:solidFill>
              </a:rPr>
              <a:t>10011111</a:t>
            </a:r>
            <a:endParaRPr lang="en-US" sz="2400">
              <a:solidFill>
                <a:srgbClr val="4CD2E3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32F325-CAF1-464B-80CB-492C28718663}"/>
              </a:ext>
            </a:extLst>
          </p:cNvPr>
          <p:cNvSpPr txBox="1"/>
          <p:nvPr/>
        </p:nvSpPr>
        <p:spPr>
          <a:xfrm>
            <a:off x="1840102" y="3989210"/>
            <a:ext cx="559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4CD2E3"/>
                </a:solidFill>
              </a:rPr>
              <a:t>11100100</a:t>
            </a:r>
            <a:endParaRPr lang="en-US" sz="2400">
              <a:solidFill>
                <a:srgbClr val="4CD2E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1D3853-CEC1-F941-93FC-EB30DE21DCDA}"/>
              </a:ext>
            </a:extLst>
          </p:cNvPr>
          <p:cNvSpPr txBox="1"/>
          <p:nvPr/>
        </p:nvSpPr>
        <p:spPr>
          <a:xfrm>
            <a:off x="1840102" y="5931872"/>
            <a:ext cx="559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4CD2E3"/>
                </a:solidFill>
              </a:rPr>
              <a:t>00101111</a:t>
            </a:r>
            <a:endParaRPr lang="en-US" sz="2400">
              <a:solidFill>
                <a:srgbClr val="4CD2E3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AF2834-5DA9-D84E-976F-71D7250124D3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kern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彩色照片通过RGB来表示不同颜色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0C685D-8D85-4A46-BCA7-C72249D8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761" y="596046"/>
            <a:ext cx="1984357" cy="140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398EA5-2611-F145-B40C-027F0060FD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498654" y="3298075"/>
            <a:ext cx="1620520" cy="844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246010-8BD5-1A4F-87AB-E802070189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1" t="3307" b="3925"/>
          <a:stretch/>
        </p:blipFill>
        <p:spPr>
          <a:xfrm>
            <a:off x="9013750" y="2270288"/>
            <a:ext cx="2472561" cy="23174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28E67F-6DC1-DF46-AA7C-0A0069A73A54}"/>
              </a:ext>
            </a:extLst>
          </p:cNvPr>
          <p:cNvSpPr txBox="1"/>
          <p:nvPr/>
        </p:nvSpPr>
        <p:spPr>
          <a:xfrm>
            <a:off x="8998889" y="2267315"/>
            <a:ext cx="2555368" cy="2604632"/>
          </a:xfrm>
          <a:prstGeom prst="rect">
            <a:avLst/>
          </a:prstGeom>
          <a:solidFill>
            <a:srgbClr val="9FE42F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A1371A-9C5D-8F41-9D70-A73B6A829F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69" t="56450" r="2233" b="27085"/>
          <a:stretch/>
        </p:blipFill>
        <p:spPr>
          <a:xfrm>
            <a:off x="2203787" y="1535956"/>
            <a:ext cx="4219153" cy="561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DEA00-776B-A14A-9480-F4ED49BB87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680"/>
          <a:stretch/>
        </p:blipFill>
        <p:spPr>
          <a:xfrm>
            <a:off x="2203787" y="2942233"/>
            <a:ext cx="4219153" cy="9727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1CA659-A5E5-BB47-8036-88E748741D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692"/>
          <a:stretch/>
        </p:blipFill>
        <p:spPr>
          <a:xfrm>
            <a:off x="2248644" y="2868790"/>
            <a:ext cx="4219153" cy="1046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981292-97EA-F643-8E2E-4807FCCFAC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988"/>
          <a:stretch/>
        </p:blipFill>
        <p:spPr>
          <a:xfrm>
            <a:off x="2248644" y="4748333"/>
            <a:ext cx="4289803" cy="11169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E91828-963E-5840-9159-F30AD3243C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172"/>
          <a:stretch/>
        </p:blipFill>
        <p:spPr>
          <a:xfrm>
            <a:off x="2127937" y="1354414"/>
            <a:ext cx="4361831" cy="9421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0D7330B-E704-6846-AC2E-8C3B714ABA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7069" y="2987546"/>
            <a:ext cx="4237866" cy="10778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362C27E-2F21-8F47-B835-91500E30D6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1109" y="4901224"/>
            <a:ext cx="4361831" cy="11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626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RGB</a:t>
            </a:r>
            <a:r>
              <a:rPr lang="zh-CN" altLang="en-US" sz="3200" dirty="0"/>
              <a:t>调色方法，能表示颜色信息的数量有多少？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105150" cy="4514850"/>
          </a:xfrm>
          <a:prstGeom prst="rect">
            <a:avLst/>
          </a:prstGeom>
        </p:spPr>
      </p:pic>
      <p:sp>
        <p:nvSpPr>
          <p:cNvPr id="5" name="线形标注 2 4"/>
          <p:cNvSpPr/>
          <p:nvPr/>
        </p:nvSpPr>
        <p:spPr>
          <a:xfrm>
            <a:off x="838200" y="4271554"/>
            <a:ext cx="1539240" cy="271043"/>
          </a:xfrm>
          <a:prstGeom prst="borderCallout2">
            <a:avLst>
              <a:gd name="adj1" fmla="val 44676"/>
              <a:gd name="adj2" fmla="val 98598"/>
              <a:gd name="adj3" fmla="val -40509"/>
              <a:gd name="adj4" fmla="val 139486"/>
              <a:gd name="adj5" fmla="val -235648"/>
              <a:gd name="adj6" fmla="val 230844"/>
            </a:avLst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402183" y="3200399"/>
            <a:ext cx="3879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红色：</a:t>
            </a:r>
            <a:r>
              <a:rPr lang="en-US" altLang="zh-CN" sz="2000" dirty="0">
                <a:solidFill>
                  <a:srgbClr val="FF0000"/>
                </a:solidFill>
              </a:rPr>
              <a:t>0~255    </a:t>
            </a:r>
            <a:r>
              <a:rPr lang="zh-CN" altLang="en-US" sz="2000" dirty="0">
                <a:solidFill>
                  <a:srgbClr val="FF0000"/>
                </a:solidFill>
              </a:rPr>
              <a:t>用二进制</a:t>
            </a:r>
            <a:r>
              <a:rPr lang="en-US" altLang="zh-CN" sz="2000" dirty="0">
                <a:solidFill>
                  <a:srgbClr val="FF0000"/>
                </a:solidFill>
              </a:rPr>
              <a:t>8bit</a:t>
            </a:r>
            <a:r>
              <a:rPr lang="zh-CN" altLang="en-US" sz="2000" dirty="0">
                <a:solidFill>
                  <a:srgbClr val="FF0000"/>
                </a:solidFill>
              </a:rPr>
              <a:t>表示</a:t>
            </a:r>
          </a:p>
        </p:txBody>
      </p:sp>
      <p:sp>
        <p:nvSpPr>
          <p:cNvPr id="7" name="线形标注 2 6"/>
          <p:cNvSpPr/>
          <p:nvPr/>
        </p:nvSpPr>
        <p:spPr>
          <a:xfrm>
            <a:off x="838200" y="4611188"/>
            <a:ext cx="1539240" cy="244917"/>
          </a:xfrm>
          <a:prstGeom prst="borderCallout2">
            <a:avLst>
              <a:gd name="adj1" fmla="val 44676"/>
              <a:gd name="adj2" fmla="val 98598"/>
              <a:gd name="adj3" fmla="val -40509"/>
              <a:gd name="adj4" fmla="val 139486"/>
              <a:gd name="adj5" fmla="val -235648"/>
              <a:gd name="adj6" fmla="val 230844"/>
            </a:avLst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02183" y="3471442"/>
            <a:ext cx="3879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绿色：</a:t>
            </a:r>
            <a:r>
              <a:rPr lang="en-US" altLang="zh-CN" sz="2000" dirty="0">
                <a:solidFill>
                  <a:srgbClr val="FF0000"/>
                </a:solidFill>
              </a:rPr>
              <a:t>0~255    </a:t>
            </a:r>
            <a:r>
              <a:rPr lang="zh-CN" altLang="en-US" sz="2000" dirty="0">
                <a:solidFill>
                  <a:srgbClr val="FF0000"/>
                </a:solidFill>
              </a:rPr>
              <a:t>用二进制</a:t>
            </a:r>
            <a:r>
              <a:rPr lang="en-US" altLang="zh-CN" sz="2000" dirty="0">
                <a:solidFill>
                  <a:srgbClr val="FF0000"/>
                </a:solidFill>
              </a:rPr>
              <a:t>8bit</a:t>
            </a:r>
            <a:r>
              <a:rPr lang="zh-CN" altLang="en-US" sz="2000" dirty="0">
                <a:solidFill>
                  <a:srgbClr val="FF0000"/>
                </a:solidFill>
              </a:rPr>
              <a:t>表示</a:t>
            </a:r>
          </a:p>
        </p:txBody>
      </p:sp>
      <p:sp>
        <p:nvSpPr>
          <p:cNvPr id="9" name="线形标注 2 8"/>
          <p:cNvSpPr/>
          <p:nvPr/>
        </p:nvSpPr>
        <p:spPr>
          <a:xfrm>
            <a:off x="838200" y="4921420"/>
            <a:ext cx="1539240" cy="244917"/>
          </a:xfrm>
          <a:prstGeom prst="borderCallout2">
            <a:avLst>
              <a:gd name="adj1" fmla="val 44676"/>
              <a:gd name="adj2" fmla="val 98598"/>
              <a:gd name="adj3" fmla="val -40509"/>
              <a:gd name="adj4" fmla="val 139486"/>
              <a:gd name="adj5" fmla="val -235648"/>
              <a:gd name="adj6" fmla="val 230844"/>
            </a:avLst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402183" y="3781674"/>
            <a:ext cx="3879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蓝色：</a:t>
            </a:r>
            <a:r>
              <a:rPr lang="en-US" altLang="zh-CN" sz="2000" dirty="0">
                <a:solidFill>
                  <a:srgbClr val="FF0000"/>
                </a:solidFill>
              </a:rPr>
              <a:t>0~255    </a:t>
            </a:r>
            <a:r>
              <a:rPr lang="zh-CN" altLang="en-US" sz="2000" dirty="0">
                <a:solidFill>
                  <a:srgbClr val="FF0000"/>
                </a:solidFill>
              </a:rPr>
              <a:t>用二进制</a:t>
            </a:r>
            <a:r>
              <a:rPr lang="en-US" altLang="zh-CN" sz="2000" dirty="0">
                <a:solidFill>
                  <a:srgbClr val="FF0000"/>
                </a:solidFill>
              </a:rPr>
              <a:t>8bit</a:t>
            </a:r>
            <a:r>
              <a:rPr lang="zh-CN" altLang="en-US" sz="2000" dirty="0">
                <a:solidFill>
                  <a:srgbClr val="FF0000"/>
                </a:solidFill>
              </a:rPr>
              <a:t>表示</a:t>
            </a:r>
          </a:p>
        </p:txBody>
      </p:sp>
      <p:sp>
        <p:nvSpPr>
          <p:cNvPr id="11" name="右大括号 10"/>
          <p:cNvSpPr/>
          <p:nvPr/>
        </p:nvSpPr>
        <p:spPr>
          <a:xfrm>
            <a:off x="8040189" y="3133763"/>
            <a:ext cx="241662" cy="1237694"/>
          </a:xfrm>
          <a:prstGeom prst="rightBrace">
            <a:avLst>
              <a:gd name="adj1" fmla="val 40040"/>
              <a:gd name="adj2" fmla="val 51374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583930" y="3128429"/>
            <a:ext cx="1970859" cy="1213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24bit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689566" y="4856105"/>
            <a:ext cx="5747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2</a:t>
            </a:r>
            <a:r>
              <a:rPr lang="en-US" altLang="zh-CN" sz="4000" baseline="30000" dirty="0"/>
              <a:t>24  </a:t>
            </a:r>
            <a:r>
              <a:rPr lang="en-US" altLang="zh-CN" sz="4000" dirty="0"/>
              <a:t> (16777216)</a:t>
            </a:r>
            <a:r>
              <a:rPr lang="zh-CN" altLang="en-US" sz="4000" dirty="0"/>
              <a:t>种颜色</a:t>
            </a:r>
          </a:p>
        </p:txBody>
      </p:sp>
    </p:spTree>
    <p:extLst>
      <p:ext uri="{BB962C8B-B14F-4D97-AF65-F5344CB8AC3E}">
        <p14:creationId xmlns:p14="http://schemas.microsoft.com/office/powerpoint/2010/main" val="72014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 animBg="1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二进制位数与颜色数量之间关系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508103" y="2261083"/>
          <a:ext cx="466924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4623">
                  <a:extLst>
                    <a:ext uri="{9D8B030D-6E8A-4147-A177-3AD203B41FA5}">
                      <a16:colId xmlns:a16="http://schemas.microsoft.com/office/drawing/2014/main" val="722880407"/>
                    </a:ext>
                  </a:extLst>
                </a:gridCol>
                <a:gridCol w="2334623">
                  <a:extLst>
                    <a:ext uri="{9D8B030D-6E8A-4147-A177-3AD203B41FA5}">
                      <a16:colId xmlns:a16="http://schemas.microsoft.com/office/drawing/2014/main" val="43578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二进制位数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颜色数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05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1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2</a:t>
                      </a:r>
                      <a:r>
                        <a:rPr lang="en-US" altLang="zh-CN" sz="2800" baseline="30000" dirty="0"/>
                        <a:t>1</a:t>
                      </a:r>
                      <a:endParaRPr lang="zh-CN" altLang="en-US" sz="28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05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2</a:t>
                      </a:r>
                      <a:r>
                        <a:rPr lang="en-US" altLang="zh-CN" sz="2800" baseline="30000" dirty="0"/>
                        <a:t>4</a:t>
                      </a:r>
                      <a:endParaRPr lang="zh-CN" altLang="en-US" sz="28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782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24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2</a:t>
                      </a:r>
                      <a:r>
                        <a:rPr lang="en-US" altLang="zh-CN" sz="2800" baseline="30000" dirty="0"/>
                        <a:t>24</a:t>
                      </a:r>
                      <a:r>
                        <a:rPr lang="en-US" altLang="zh-CN" sz="2800" dirty="0"/>
                        <a:t> 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793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n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2</a:t>
                      </a:r>
                      <a:r>
                        <a:rPr lang="en-US" altLang="zh-CN" sz="2800" baseline="30000" dirty="0"/>
                        <a:t>n</a:t>
                      </a:r>
                      <a:endParaRPr lang="zh-CN" altLang="en-US" sz="28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953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783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123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154" name="Google Shape;154;p35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5038D-6B03-44F7-9910-69A3087A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en-US" altLang="zh-CN" dirty="0"/>
              <a:t>. </a:t>
            </a:r>
            <a:r>
              <a:rPr lang="zh-CN" altLang="en-US" dirty="0"/>
              <a:t>图像编码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A55541-FD28-479D-AA97-B1A8B33D3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888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位图的存储数据量</a:t>
            </a:r>
          </a:p>
        </p:txBody>
      </p:sp>
      <p:sp>
        <p:nvSpPr>
          <p:cNvPr id="4" name="矩形 3"/>
          <p:cNvSpPr/>
          <p:nvPr/>
        </p:nvSpPr>
        <p:spPr>
          <a:xfrm>
            <a:off x="1249679" y="4998064"/>
            <a:ext cx="26962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</a:rPr>
              <a:t>一幅</a:t>
            </a:r>
            <a:r>
              <a:rPr lang="en-US" altLang="zh-CN" dirty="0">
                <a:latin typeface="Times New Roman" panose="02020603050405020304" pitchFamily="18" charset="0"/>
              </a:rPr>
              <a:t>800×600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黑白二色</a:t>
            </a:r>
            <a:r>
              <a:rPr lang="en-US" altLang="zh-CN" dirty="0">
                <a:latin typeface="Times New Roman" panose="02020603050405020304" pitchFamily="18" charset="0"/>
              </a:rPr>
              <a:t>BMP</a:t>
            </a:r>
            <a:r>
              <a:rPr lang="zh-CN" altLang="en-US" dirty="0">
                <a:latin typeface="Times New Roman" panose="02020603050405020304" pitchFamily="18" charset="0"/>
              </a:rPr>
              <a:t>位图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1944E9-EEBC-4EFC-9E02-04FA8C709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07" t="35803" r="64322" b="32372"/>
          <a:stretch/>
        </p:blipFill>
        <p:spPr>
          <a:xfrm>
            <a:off x="1072083" y="2699919"/>
            <a:ext cx="2873829" cy="21814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453154" y="3126769"/>
            <a:ext cx="305724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分辨率是多少？</a:t>
            </a:r>
            <a:endParaRPr lang="en-US" altLang="zh-CN" sz="3200" dirty="0">
              <a:latin typeface="Times New Roman" panose="02020603050405020304" pitchFamily="18" charset="0"/>
            </a:endParaRPr>
          </a:p>
          <a:p>
            <a:r>
              <a:rPr lang="zh-CN" altLang="en-US" sz="3200" dirty="0">
                <a:latin typeface="Times New Roman" panose="02020603050405020304" pitchFamily="18" charset="0"/>
              </a:rPr>
              <a:t>几位二进制数？</a:t>
            </a:r>
            <a:endParaRPr lang="zh-CN" altLang="en-US" sz="3200" dirty="0"/>
          </a:p>
        </p:txBody>
      </p:sp>
      <p:sp>
        <p:nvSpPr>
          <p:cNvPr id="12" name="矩形 11"/>
          <p:cNvSpPr/>
          <p:nvPr/>
        </p:nvSpPr>
        <p:spPr>
          <a:xfrm>
            <a:off x="8330802" y="3126769"/>
            <a:ext cx="182614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</a:rPr>
              <a:t>800×600</a:t>
            </a:r>
          </a:p>
          <a:p>
            <a:r>
              <a:rPr lang="en-US" altLang="zh-CN" sz="3200" dirty="0">
                <a:latin typeface="Times New Roman" panose="02020603050405020304" pitchFamily="18" charset="0"/>
              </a:rPr>
              <a:t>2=2</a:t>
            </a:r>
            <a:r>
              <a:rPr lang="en-US" altLang="zh-CN" sz="3200" baseline="30000" dirty="0">
                <a:latin typeface="Times New Roman" panose="02020603050405020304" pitchFamily="18" charset="0"/>
              </a:rPr>
              <a:t>1</a:t>
            </a:r>
            <a:r>
              <a:rPr lang="en-US" altLang="zh-CN" sz="3200" dirty="0">
                <a:latin typeface="Times New Roman" panose="02020603050405020304" pitchFamily="18" charset="0"/>
              </a:rPr>
              <a:t> </a:t>
            </a:r>
          </a:p>
          <a:p>
            <a:endParaRPr lang="zh-CN" altLang="en-US" sz="3200" dirty="0"/>
          </a:p>
        </p:txBody>
      </p:sp>
      <p:sp>
        <p:nvSpPr>
          <p:cNvPr id="13" name="矩形 12"/>
          <p:cNvSpPr/>
          <p:nvPr/>
        </p:nvSpPr>
        <p:spPr>
          <a:xfrm>
            <a:off x="4453154" y="4844564"/>
            <a:ext cx="57470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存储数据量：</a:t>
            </a:r>
            <a:r>
              <a:rPr lang="en-US" altLang="zh-CN" sz="3200" dirty="0">
                <a:latin typeface="Times New Roman" panose="02020603050405020304" pitchFamily="18" charset="0"/>
              </a:rPr>
              <a:t>800×600×1    bit</a:t>
            </a:r>
            <a:endParaRPr lang="zh-CN" altLang="en-US" sz="3200" dirty="0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9356437" y="3833091"/>
            <a:ext cx="905163" cy="0"/>
          </a:xfrm>
          <a:prstGeom prst="straightConnector1">
            <a:avLst/>
          </a:prstGeom>
          <a:ln w="38100">
            <a:solidFill>
              <a:srgbClr val="EB344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0261600" y="3665378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二进制位数</a:t>
            </a:r>
          </a:p>
        </p:txBody>
      </p:sp>
    </p:spTree>
    <p:extLst>
      <p:ext uri="{BB962C8B-B14F-4D97-AF65-F5344CB8AC3E}">
        <p14:creationId xmlns:p14="http://schemas.microsoft.com/office/powerpoint/2010/main" val="68601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5038D-6B03-44F7-9910-69A3087A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二</a:t>
            </a:r>
            <a:r>
              <a:rPr lang="en-US" altLang="zh-CN" dirty="0">
                <a:solidFill>
                  <a:schemeClr val="tx1"/>
                </a:solidFill>
              </a:rPr>
              <a:t>. </a:t>
            </a:r>
            <a:r>
              <a:rPr lang="zh-CN" altLang="en-US" dirty="0">
                <a:solidFill>
                  <a:schemeClr val="tx1"/>
                </a:solidFill>
              </a:rPr>
              <a:t>图像编码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A55541-FD28-479D-AA97-B1A8B33D3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888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位图的存储数据量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032160"/>
            <a:ext cx="3180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</a:rPr>
              <a:t>一幅</a:t>
            </a:r>
            <a:r>
              <a:rPr lang="en-US" altLang="zh-CN" dirty="0">
                <a:latin typeface="Times New Roman" panose="02020603050405020304" pitchFamily="18" charset="0"/>
              </a:rPr>
              <a:t>800×600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</a:rPr>
              <a:t>16</a:t>
            </a:r>
            <a:r>
              <a:rPr lang="zh-CN" altLang="en-US" dirty="0">
                <a:latin typeface="Times New Roman" panose="02020603050405020304" pitchFamily="18" charset="0"/>
              </a:rPr>
              <a:t>色</a:t>
            </a:r>
            <a:r>
              <a:rPr lang="en-US" altLang="zh-CN" dirty="0">
                <a:latin typeface="Times New Roman" panose="02020603050405020304" pitchFamily="18" charset="0"/>
              </a:rPr>
              <a:t>BMP</a:t>
            </a:r>
            <a:r>
              <a:rPr lang="zh-CN" altLang="en-US" dirty="0">
                <a:latin typeface="Times New Roman" panose="02020603050405020304" pitchFamily="18" charset="0"/>
              </a:rPr>
              <a:t>位图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453154" y="3126769"/>
            <a:ext cx="305724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分辨率是多少？</a:t>
            </a:r>
            <a:endParaRPr lang="en-US" altLang="zh-CN" sz="3200" dirty="0">
              <a:latin typeface="Times New Roman" panose="02020603050405020304" pitchFamily="18" charset="0"/>
            </a:endParaRPr>
          </a:p>
          <a:p>
            <a:r>
              <a:rPr lang="zh-CN" altLang="en-US" sz="3200" dirty="0">
                <a:latin typeface="Times New Roman" panose="02020603050405020304" pitchFamily="18" charset="0"/>
              </a:rPr>
              <a:t>几位二进制数？</a:t>
            </a:r>
            <a:endParaRPr lang="zh-CN" altLang="en-US" sz="3200" dirty="0"/>
          </a:p>
        </p:txBody>
      </p:sp>
      <p:sp>
        <p:nvSpPr>
          <p:cNvPr id="12" name="矩形 11"/>
          <p:cNvSpPr/>
          <p:nvPr/>
        </p:nvSpPr>
        <p:spPr>
          <a:xfrm>
            <a:off x="8330802" y="3126769"/>
            <a:ext cx="182614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</a:rPr>
              <a:t>800×600</a:t>
            </a:r>
          </a:p>
          <a:p>
            <a:r>
              <a:rPr lang="en-US" altLang="zh-CN" sz="3200" dirty="0">
                <a:latin typeface="Times New Roman" panose="02020603050405020304" pitchFamily="18" charset="0"/>
              </a:rPr>
              <a:t>16=2</a:t>
            </a:r>
            <a:r>
              <a:rPr lang="en-US" altLang="zh-CN" sz="3200" baseline="30000" dirty="0">
                <a:latin typeface="Times New Roman" panose="02020603050405020304" pitchFamily="18" charset="0"/>
              </a:rPr>
              <a:t>4</a:t>
            </a:r>
            <a:r>
              <a:rPr lang="en-US" altLang="zh-CN" sz="3200" dirty="0">
                <a:latin typeface="Times New Roman" panose="02020603050405020304" pitchFamily="18" charset="0"/>
              </a:rPr>
              <a:t> </a:t>
            </a:r>
          </a:p>
          <a:p>
            <a:endParaRPr lang="zh-CN" altLang="en-US" sz="3200" dirty="0"/>
          </a:p>
        </p:txBody>
      </p:sp>
      <p:sp>
        <p:nvSpPr>
          <p:cNvPr id="13" name="矩形 12"/>
          <p:cNvSpPr/>
          <p:nvPr/>
        </p:nvSpPr>
        <p:spPr>
          <a:xfrm>
            <a:off x="4453154" y="4844564"/>
            <a:ext cx="57470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存储数据量：</a:t>
            </a:r>
            <a:r>
              <a:rPr lang="en-US" altLang="zh-CN" sz="3200" dirty="0">
                <a:latin typeface="Times New Roman" panose="02020603050405020304" pitchFamily="18" charset="0"/>
              </a:rPr>
              <a:t>800×600×4    bit</a:t>
            </a:r>
            <a:endParaRPr lang="zh-CN" altLang="en-US" sz="3200" dirty="0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9356437" y="3833091"/>
            <a:ext cx="905163" cy="0"/>
          </a:xfrm>
          <a:prstGeom prst="straightConnector1">
            <a:avLst/>
          </a:prstGeom>
          <a:ln w="38100">
            <a:solidFill>
              <a:srgbClr val="EB344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0261600" y="3665378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二进制位数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D720035-F2AC-45BC-8E94-F85DBC121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9" t="36273" r="65814" b="32394"/>
          <a:stretch/>
        </p:blipFill>
        <p:spPr>
          <a:xfrm>
            <a:off x="993274" y="2683300"/>
            <a:ext cx="2870791" cy="214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/>
              <a:t> </a:t>
            </a:r>
            <a:r>
              <a:rPr lang="zh-CN" altLang="en-US" sz="3200" dirty="0"/>
              <a:t>一幅</a:t>
            </a:r>
            <a:r>
              <a:rPr lang="en-US" altLang="zh-CN" sz="3200" dirty="0"/>
              <a:t>256</a:t>
            </a:r>
            <a:r>
              <a:rPr lang="zh-CN" altLang="en-US" sz="3200" dirty="0"/>
              <a:t>色</a:t>
            </a:r>
            <a:r>
              <a:rPr lang="en-US" altLang="zh-CN" sz="3200" dirty="0"/>
              <a:t>BMP</a:t>
            </a:r>
            <a:r>
              <a:rPr lang="zh-CN" altLang="en-US" sz="3200" dirty="0"/>
              <a:t>位图及其属性表，如下图所示。</a:t>
            </a:r>
            <a:br>
              <a:rPr lang="zh-CN" altLang="en-US" sz="3200" dirty="0"/>
            </a:br>
            <a:r>
              <a:rPr lang="zh-CN" altLang="en-US" sz="3200" dirty="0"/>
              <a:t>理论上，这幅图像的存储数据量为</a:t>
            </a:r>
            <a:r>
              <a:rPr lang="zh-CN" altLang="en-US" sz="3200" u="sng" dirty="0"/>
              <a:t>      </a:t>
            </a:r>
            <a:r>
              <a:rPr lang="zh-CN" altLang="en-US" sz="3200" dirty="0"/>
              <a:t> </a:t>
            </a:r>
            <a:r>
              <a:rPr lang="en-US" altLang="zh-CN" sz="3200" dirty="0"/>
              <a:t>KB</a:t>
            </a:r>
            <a:r>
              <a:rPr lang="zh-CN" altLang="en-US" sz="3200" dirty="0"/>
              <a:t>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17758" y="1825625"/>
            <a:ext cx="4836041" cy="587966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800×600×8÷8÷1024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582CBE-197D-40CD-8F54-382A1582A762}"/>
              </a:ext>
            </a:extLst>
          </p:cNvPr>
          <p:cNvPicPr/>
          <p:nvPr/>
        </p:nvPicPr>
        <p:blipFill rotWithShape="1">
          <a:blip r:embed="rId2"/>
          <a:srcRect l="13562" t="44945" r="42793" b="25154"/>
          <a:stretch/>
        </p:blipFill>
        <p:spPr bwMode="auto">
          <a:xfrm>
            <a:off x="1796465" y="2548528"/>
            <a:ext cx="6050362" cy="23296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1302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3200" dirty="0"/>
              <a:t>一幅</a:t>
            </a:r>
            <a:r>
              <a:rPr lang="en-US" altLang="zh-CN" sz="3200" dirty="0"/>
              <a:t>24</a:t>
            </a:r>
            <a:r>
              <a:rPr lang="zh-CN" altLang="en-US" sz="3200" dirty="0"/>
              <a:t>位</a:t>
            </a:r>
            <a:r>
              <a:rPr lang="en-US" altLang="zh-CN" sz="3200" dirty="0"/>
              <a:t>BMP</a:t>
            </a:r>
            <a:r>
              <a:rPr lang="zh-CN" altLang="en-US" sz="3200" dirty="0"/>
              <a:t>位图及其属性，如下图所示。理论上，这幅图像的存储数据量约为</a:t>
            </a:r>
            <a:r>
              <a:rPr lang="zh-CN" altLang="en-US" sz="3200" u="sng" dirty="0"/>
              <a:t>       </a:t>
            </a:r>
            <a:r>
              <a:rPr lang="en-US" altLang="zh-CN" sz="3200" dirty="0"/>
              <a:t>MB</a:t>
            </a:r>
            <a:r>
              <a:rPr lang="zh-CN" altLang="en-US" sz="3200" dirty="0"/>
              <a:t>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17758" y="1825625"/>
            <a:ext cx="4836041" cy="587966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800×600×24÷8÷1024÷1024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CF3001-EA14-4D0C-B4EC-0BB285FE2B76}"/>
              </a:ext>
            </a:extLst>
          </p:cNvPr>
          <p:cNvPicPr/>
          <p:nvPr/>
        </p:nvPicPr>
        <p:blipFill rotWithShape="1">
          <a:blip r:embed="rId2"/>
          <a:srcRect l="11815" t="42863" r="45952" b="25094"/>
          <a:stretch/>
        </p:blipFill>
        <p:spPr bwMode="auto">
          <a:xfrm>
            <a:off x="2296188" y="2663787"/>
            <a:ext cx="5252927" cy="22402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7906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9074" y="1768624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分辨率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×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位数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=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位图的存储数据量</a:t>
            </a:r>
            <a:endParaRPr lang="zh-CN" altLang="en-US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34072" y="3458042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越大</a:t>
            </a:r>
          </a:p>
        </p:txBody>
      </p:sp>
      <p:sp>
        <p:nvSpPr>
          <p:cNvPr id="7" name="矩形 6"/>
          <p:cNvSpPr/>
          <p:nvPr/>
        </p:nvSpPr>
        <p:spPr>
          <a:xfrm>
            <a:off x="898427" y="4521929"/>
            <a:ext cx="198002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像素越多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图像越清晰</a:t>
            </a:r>
          </a:p>
        </p:txBody>
      </p:sp>
      <p:sp>
        <p:nvSpPr>
          <p:cNvPr id="8" name="矩形 7"/>
          <p:cNvSpPr/>
          <p:nvPr/>
        </p:nvSpPr>
        <p:spPr>
          <a:xfrm>
            <a:off x="3619017" y="472898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色彩越丰富</a:t>
            </a:r>
          </a:p>
        </p:txBody>
      </p:sp>
      <p:sp>
        <p:nvSpPr>
          <p:cNvPr id="10" name="矩形 9"/>
          <p:cNvSpPr/>
          <p:nvPr/>
        </p:nvSpPr>
        <p:spPr>
          <a:xfrm>
            <a:off x="1611995" y="3226090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>
                <a:latin typeface="华文中宋" panose="02010600040101010101" pitchFamily="2" charset="-122"/>
                <a:ea typeface="华文中宋" panose="02010600040101010101" pitchFamily="2" charset="-122"/>
              </a:rPr>
              <a:t>高</a:t>
            </a:r>
          </a:p>
        </p:txBody>
      </p:sp>
      <p:sp>
        <p:nvSpPr>
          <p:cNvPr id="11" name="矩形 10"/>
          <p:cNvSpPr/>
          <p:nvPr/>
        </p:nvSpPr>
        <p:spPr>
          <a:xfrm>
            <a:off x="3697287" y="3287646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多</a:t>
            </a:r>
          </a:p>
        </p:txBody>
      </p:sp>
    </p:spTree>
    <p:extLst>
      <p:ext uri="{BB962C8B-B14F-4D97-AF65-F5344CB8AC3E}">
        <p14:creationId xmlns:p14="http://schemas.microsoft.com/office/powerpoint/2010/main" val="284993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/>
          <p:nvPr/>
        </p:nvSpPr>
        <p:spPr>
          <a:xfrm>
            <a:off x="4876800" y="-200"/>
            <a:ext cx="73152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0" name="Google Shape;340;p5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2" name="Google Shape;342;p53"/>
          <p:cNvSpPr txBox="1"/>
          <p:nvPr/>
        </p:nvSpPr>
        <p:spPr>
          <a:xfrm>
            <a:off x="5370947" y="3479776"/>
            <a:ext cx="6474800" cy="3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FDA68-8CDC-614F-9A2C-C4A6074C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8" y="1524285"/>
            <a:ext cx="4482343" cy="38090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EB7526-62C8-1E46-84A5-6E594E2B15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78" t="9729" r="8528" b="16408"/>
          <a:stretch/>
        </p:blipFill>
        <p:spPr>
          <a:xfrm>
            <a:off x="6610434" y="1846006"/>
            <a:ext cx="4647274" cy="33299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DE0F53-C39A-A042-BD42-EF00975124BF}"/>
              </a:ext>
            </a:extLst>
          </p:cNvPr>
          <p:cNvCxnSpPr>
            <a:cxnSpLocks/>
          </p:cNvCxnSpPr>
          <p:nvPr/>
        </p:nvCxnSpPr>
        <p:spPr>
          <a:xfrm>
            <a:off x="11594146" y="1925296"/>
            <a:ext cx="0" cy="3291840"/>
          </a:xfrm>
          <a:prstGeom prst="straightConnector1">
            <a:avLst/>
          </a:prstGeom>
          <a:ln w="38100">
            <a:solidFill>
              <a:srgbClr val="FFCD4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D76819-343F-584A-BEBC-F761B3F90D65}"/>
              </a:ext>
            </a:extLst>
          </p:cNvPr>
          <p:cNvCxnSpPr>
            <a:cxnSpLocks/>
          </p:cNvCxnSpPr>
          <p:nvPr/>
        </p:nvCxnSpPr>
        <p:spPr>
          <a:xfrm flipH="1">
            <a:off x="6610434" y="5557150"/>
            <a:ext cx="4663440" cy="0"/>
          </a:xfrm>
          <a:prstGeom prst="straightConnector1">
            <a:avLst/>
          </a:prstGeom>
          <a:ln w="38100">
            <a:solidFill>
              <a:srgbClr val="FFCD4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D4823F-1A67-094B-B681-E989C28866A9}"/>
              </a:ext>
            </a:extLst>
          </p:cNvPr>
          <p:cNvSpPr txBox="1"/>
          <p:nvPr/>
        </p:nvSpPr>
        <p:spPr>
          <a:xfrm>
            <a:off x="8711117" y="5723978"/>
            <a:ext cx="2252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4CD2E3"/>
                </a:solidFill>
              </a:rPr>
              <a:t>16</a:t>
            </a:r>
            <a:endParaRPr lang="en-US" sz="2400">
              <a:solidFill>
                <a:srgbClr val="4CD2E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590FA6-896F-3E49-9418-6EC66D0ABA4A}"/>
              </a:ext>
            </a:extLst>
          </p:cNvPr>
          <p:cNvSpPr txBox="1"/>
          <p:nvPr/>
        </p:nvSpPr>
        <p:spPr>
          <a:xfrm>
            <a:off x="11594146" y="3479776"/>
            <a:ext cx="1564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4CD2E3"/>
                </a:solidFill>
              </a:rPr>
              <a:t>12</a:t>
            </a:r>
            <a:endParaRPr lang="en-US" sz="2400">
              <a:solidFill>
                <a:srgbClr val="4CD2E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1869D-5A4A-7A47-A96B-91C674A510C6}"/>
              </a:ext>
            </a:extLst>
          </p:cNvPr>
          <p:cNvSpPr txBox="1"/>
          <p:nvPr/>
        </p:nvSpPr>
        <p:spPr>
          <a:xfrm>
            <a:off x="5797073" y="1070095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6262" indent="0" algn="ctr">
              <a:buNone/>
            </a:pPr>
            <a: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  <a:t>分辨率</a:t>
            </a:r>
            <a:r>
              <a:rPr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r>
              <a:rPr lang="en-US" altLang="zh-CN" sz="2400">
                <a:latin typeface="SimHei" panose="02010609060101010101" pitchFamily="49" charset="-122"/>
                <a:ea typeface="SimHei" panose="02010609060101010101" pitchFamily="49" charset="-122"/>
              </a:rPr>
              <a:t>16X12</a:t>
            </a:r>
            <a:endParaRPr lang="en-US" sz="24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737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  <p:bldP spid="11" grpId="0"/>
      <p:bldP spid="12" grpId="0"/>
      <p:bldP spid="13" grpId="1"/>
      <p:bldP spid="13" grpId="2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786E6-B16B-F04B-83B6-EB4CAE8CE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035050"/>
            <a:ext cx="102235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369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位深度</a:t>
            </a:r>
            <a:endParaRPr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3587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EA11B-7B87-7042-AA42-449D6C8C2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047750"/>
            <a:ext cx="10236200" cy="4762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B31064-639D-BC4C-97DE-BFCDE0ECC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188" y="3245224"/>
            <a:ext cx="1694329" cy="23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58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869945-DB6E-5A44-82E7-E140CC5E7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047750"/>
            <a:ext cx="102362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07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6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123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160" name="Google Shape;160;p36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61" name="Google Shape;161;p36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A5DAF2-4F4C-514B-8355-337E4A325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054100"/>
            <a:ext cx="102616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30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RGB</a:t>
            </a:r>
            <a:r>
              <a:rPr lang="zh-CN" altLang="en-US" dirty="0">
                <a:solidFill>
                  <a:srgbClr val="FFFF00"/>
                </a:solidFill>
              </a:rPr>
              <a:t>（光学三原色）</a:t>
            </a:r>
            <a:endParaRPr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6986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CCEA4-8AA3-7547-8D95-F12370F8A3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72"/>
          <a:stretch/>
        </p:blipFill>
        <p:spPr>
          <a:xfrm>
            <a:off x="2127937" y="1354414"/>
            <a:ext cx="4361831" cy="942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425F9-641C-B946-8411-3A8DED60B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069" y="2987546"/>
            <a:ext cx="4237866" cy="1077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3DF43E-C34E-984F-9F99-71A02E6D4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109" y="4901224"/>
            <a:ext cx="4361831" cy="1418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80C5DA-2FFC-9942-AD4A-0B74F021A9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61" t="3307" b="3925"/>
          <a:stretch/>
        </p:blipFill>
        <p:spPr>
          <a:xfrm>
            <a:off x="9013750" y="2270288"/>
            <a:ext cx="2472561" cy="231742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8AF2834-5DA9-D84E-976F-71D7250124D3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kern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通过RGB来表示不同颜色</a:t>
            </a:r>
          </a:p>
        </p:txBody>
      </p:sp>
    </p:spTree>
    <p:extLst>
      <p:ext uri="{BB962C8B-B14F-4D97-AF65-F5344CB8AC3E}">
        <p14:creationId xmlns:p14="http://schemas.microsoft.com/office/powerpoint/2010/main" val="42168463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B05F93-3ECB-4949-8623-00C0819A0999}"/>
              </a:ext>
            </a:extLst>
          </p:cNvPr>
          <p:cNvSpPr txBox="1"/>
          <p:nvPr/>
        </p:nvSpPr>
        <p:spPr>
          <a:xfrm>
            <a:off x="1615060" y="1570220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643A-0A85-1B42-B0A6-F6446F024E67}"/>
              </a:ext>
            </a:extLst>
          </p:cNvPr>
          <p:cNvSpPr txBox="1"/>
          <p:nvPr/>
        </p:nvSpPr>
        <p:spPr>
          <a:xfrm>
            <a:off x="1614044" y="3307238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25B9A9-D660-5249-8F0E-CC5BE74F4EB8}"/>
              </a:ext>
            </a:extLst>
          </p:cNvPr>
          <p:cNvSpPr txBox="1"/>
          <p:nvPr/>
        </p:nvSpPr>
        <p:spPr>
          <a:xfrm>
            <a:off x="1614045" y="5187162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AF2834-5DA9-D84E-976F-71D7250124D3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kern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通过RGB来表示不同颜色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0C685D-8D85-4A46-BCA7-C72249D8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761" y="596046"/>
            <a:ext cx="1984357" cy="140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398EA5-2611-F145-B40C-027F0060FD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498654" y="3298075"/>
            <a:ext cx="1620520" cy="844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246010-8BD5-1A4F-87AB-E802070189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1" t="3307" b="3925"/>
          <a:stretch/>
        </p:blipFill>
        <p:spPr>
          <a:xfrm>
            <a:off x="9013750" y="2270288"/>
            <a:ext cx="2472561" cy="23174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28E67F-6DC1-DF46-AA7C-0A0069A73A54}"/>
              </a:ext>
            </a:extLst>
          </p:cNvPr>
          <p:cNvSpPr txBox="1"/>
          <p:nvPr/>
        </p:nvSpPr>
        <p:spPr>
          <a:xfrm>
            <a:off x="8998889" y="2267315"/>
            <a:ext cx="2555368" cy="2604632"/>
          </a:xfrm>
          <a:prstGeom prst="rect">
            <a:avLst/>
          </a:prstGeom>
          <a:solidFill>
            <a:srgbClr val="9FE42F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A1371A-9C5D-8F41-9D70-A73B6A829F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69" t="56450" r="2233" b="27085"/>
          <a:stretch/>
        </p:blipFill>
        <p:spPr>
          <a:xfrm>
            <a:off x="2203787" y="1535956"/>
            <a:ext cx="4219153" cy="561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DEA00-776B-A14A-9480-F4ED49BB87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680"/>
          <a:stretch/>
        </p:blipFill>
        <p:spPr>
          <a:xfrm>
            <a:off x="2203787" y="2942233"/>
            <a:ext cx="4219153" cy="9727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1CA659-A5E5-BB47-8036-88E748741D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692"/>
          <a:stretch/>
        </p:blipFill>
        <p:spPr>
          <a:xfrm>
            <a:off x="2248644" y="2868790"/>
            <a:ext cx="4219153" cy="1046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981292-97EA-F643-8E2E-4807FCCFAC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988"/>
          <a:stretch/>
        </p:blipFill>
        <p:spPr>
          <a:xfrm>
            <a:off x="2248644" y="4748333"/>
            <a:ext cx="4289803" cy="11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00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B05F93-3ECB-4949-8623-00C0819A0999}"/>
              </a:ext>
            </a:extLst>
          </p:cNvPr>
          <p:cNvSpPr txBox="1"/>
          <p:nvPr/>
        </p:nvSpPr>
        <p:spPr>
          <a:xfrm>
            <a:off x="1615060" y="1570220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643A-0A85-1B42-B0A6-F6446F024E67}"/>
              </a:ext>
            </a:extLst>
          </p:cNvPr>
          <p:cNvSpPr txBox="1"/>
          <p:nvPr/>
        </p:nvSpPr>
        <p:spPr>
          <a:xfrm>
            <a:off x="1614044" y="3307238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25B9A9-D660-5249-8F0E-CC5BE74F4EB8}"/>
              </a:ext>
            </a:extLst>
          </p:cNvPr>
          <p:cNvSpPr txBox="1"/>
          <p:nvPr/>
        </p:nvSpPr>
        <p:spPr>
          <a:xfrm>
            <a:off x="1614045" y="5187162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DD60D-26F2-9046-B811-5FDBA0A00379}"/>
              </a:ext>
            </a:extLst>
          </p:cNvPr>
          <p:cNvSpPr txBox="1"/>
          <p:nvPr/>
        </p:nvSpPr>
        <p:spPr>
          <a:xfrm>
            <a:off x="6710249" y="1544319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BF21D8-F1E8-5E45-B59C-0966F883A586}"/>
              </a:ext>
            </a:extLst>
          </p:cNvPr>
          <p:cNvSpPr txBox="1"/>
          <p:nvPr/>
        </p:nvSpPr>
        <p:spPr>
          <a:xfrm>
            <a:off x="6710249" y="3307238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3A74D6-16CA-C84F-823D-6803FCB7B1CF}"/>
              </a:ext>
            </a:extLst>
          </p:cNvPr>
          <p:cNvSpPr txBox="1"/>
          <p:nvPr/>
        </p:nvSpPr>
        <p:spPr>
          <a:xfrm>
            <a:off x="6710248" y="5280101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9D67FD-71FB-034A-8811-BFDE426AB312}"/>
              </a:ext>
            </a:extLst>
          </p:cNvPr>
          <p:cNvSpPr txBox="1"/>
          <p:nvPr/>
        </p:nvSpPr>
        <p:spPr>
          <a:xfrm>
            <a:off x="1823300" y="2267315"/>
            <a:ext cx="559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CD2E3"/>
                </a:solidFill>
              </a:rPr>
              <a:t>159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32F325-CAF1-464B-80CB-492C28718663}"/>
              </a:ext>
            </a:extLst>
          </p:cNvPr>
          <p:cNvSpPr txBox="1"/>
          <p:nvPr/>
        </p:nvSpPr>
        <p:spPr>
          <a:xfrm>
            <a:off x="1840102" y="3989210"/>
            <a:ext cx="559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CD2E3"/>
                </a:solidFill>
              </a:rPr>
              <a:t>228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1D3853-CEC1-F941-93FC-EB30DE21DCDA}"/>
              </a:ext>
            </a:extLst>
          </p:cNvPr>
          <p:cNvSpPr txBox="1"/>
          <p:nvPr/>
        </p:nvSpPr>
        <p:spPr>
          <a:xfrm>
            <a:off x="1840102" y="5931872"/>
            <a:ext cx="559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CD2E3"/>
                </a:solidFill>
              </a:rPr>
              <a:t>47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AF2834-5DA9-D84E-976F-71D7250124D3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kern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通过RGB来表示不同颜色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0C685D-8D85-4A46-BCA7-C72249D8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761" y="596046"/>
            <a:ext cx="1984357" cy="140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398EA5-2611-F145-B40C-027F0060FD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498654" y="3298075"/>
            <a:ext cx="1620520" cy="844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246010-8BD5-1A4F-87AB-E802070189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1" t="3307" b="3925"/>
          <a:stretch/>
        </p:blipFill>
        <p:spPr>
          <a:xfrm>
            <a:off x="9013750" y="2270288"/>
            <a:ext cx="2472561" cy="23174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28E67F-6DC1-DF46-AA7C-0A0069A73A54}"/>
              </a:ext>
            </a:extLst>
          </p:cNvPr>
          <p:cNvSpPr txBox="1"/>
          <p:nvPr/>
        </p:nvSpPr>
        <p:spPr>
          <a:xfrm>
            <a:off x="8998889" y="2267315"/>
            <a:ext cx="2555368" cy="2604632"/>
          </a:xfrm>
          <a:prstGeom prst="rect">
            <a:avLst/>
          </a:prstGeom>
          <a:solidFill>
            <a:srgbClr val="9FE42F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A1371A-9C5D-8F41-9D70-A73B6A829F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69" t="56450" r="2233" b="27085"/>
          <a:stretch/>
        </p:blipFill>
        <p:spPr>
          <a:xfrm>
            <a:off x="2203787" y="1535956"/>
            <a:ext cx="4219153" cy="561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DEA00-776B-A14A-9480-F4ED49BB87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680"/>
          <a:stretch/>
        </p:blipFill>
        <p:spPr>
          <a:xfrm>
            <a:off x="2203787" y="2942233"/>
            <a:ext cx="4219153" cy="9727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1CA659-A5E5-BB47-8036-88E748741D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692"/>
          <a:stretch/>
        </p:blipFill>
        <p:spPr>
          <a:xfrm>
            <a:off x="2248644" y="2868790"/>
            <a:ext cx="4219153" cy="1046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981292-97EA-F643-8E2E-4807FCCFAC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988"/>
          <a:stretch/>
        </p:blipFill>
        <p:spPr>
          <a:xfrm>
            <a:off x="2248644" y="4748333"/>
            <a:ext cx="4289803" cy="11169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390746-EDAE-8E6B-23C4-E43DB9AF09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172"/>
          <a:stretch/>
        </p:blipFill>
        <p:spPr>
          <a:xfrm>
            <a:off x="2127937" y="1354414"/>
            <a:ext cx="4361831" cy="9421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88BA0A-FE0D-E9C8-09BB-ED7C8AB2C6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7069" y="2987546"/>
            <a:ext cx="4237866" cy="10778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B8E403C-4750-1B03-1423-16C88CF8D1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1109" y="4901224"/>
            <a:ext cx="4361831" cy="103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538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B05F93-3ECB-4949-8623-00C0819A0999}"/>
              </a:ext>
            </a:extLst>
          </p:cNvPr>
          <p:cNvSpPr txBox="1"/>
          <p:nvPr/>
        </p:nvSpPr>
        <p:spPr>
          <a:xfrm>
            <a:off x="1615060" y="1570220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643A-0A85-1B42-B0A6-F6446F024E67}"/>
              </a:ext>
            </a:extLst>
          </p:cNvPr>
          <p:cNvSpPr txBox="1"/>
          <p:nvPr/>
        </p:nvSpPr>
        <p:spPr>
          <a:xfrm>
            <a:off x="1614044" y="3307238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25B9A9-D660-5249-8F0E-CC5BE74F4EB8}"/>
              </a:ext>
            </a:extLst>
          </p:cNvPr>
          <p:cNvSpPr txBox="1"/>
          <p:nvPr/>
        </p:nvSpPr>
        <p:spPr>
          <a:xfrm>
            <a:off x="1614045" y="5187162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DD60D-26F2-9046-B811-5FDBA0A00379}"/>
              </a:ext>
            </a:extLst>
          </p:cNvPr>
          <p:cNvSpPr txBox="1"/>
          <p:nvPr/>
        </p:nvSpPr>
        <p:spPr>
          <a:xfrm>
            <a:off x="6710249" y="1544319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BF21D8-F1E8-5E45-B59C-0966F883A586}"/>
              </a:ext>
            </a:extLst>
          </p:cNvPr>
          <p:cNvSpPr txBox="1"/>
          <p:nvPr/>
        </p:nvSpPr>
        <p:spPr>
          <a:xfrm>
            <a:off x="6710249" y="3307238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3A74D6-16CA-C84F-823D-6803FCB7B1CF}"/>
              </a:ext>
            </a:extLst>
          </p:cNvPr>
          <p:cNvSpPr txBox="1"/>
          <p:nvPr/>
        </p:nvSpPr>
        <p:spPr>
          <a:xfrm>
            <a:off x="6710248" y="5280101"/>
            <a:ext cx="8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9D67FD-71FB-034A-8811-BFDE426AB312}"/>
              </a:ext>
            </a:extLst>
          </p:cNvPr>
          <p:cNvSpPr txBox="1"/>
          <p:nvPr/>
        </p:nvSpPr>
        <p:spPr>
          <a:xfrm>
            <a:off x="1823300" y="2267315"/>
            <a:ext cx="559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4CD2E3"/>
                </a:solidFill>
              </a:rPr>
              <a:t>10011111</a:t>
            </a:r>
            <a:endParaRPr lang="en-US" sz="2400">
              <a:solidFill>
                <a:srgbClr val="4CD2E3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32F325-CAF1-464B-80CB-492C28718663}"/>
              </a:ext>
            </a:extLst>
          </p:cNvPr>
          <p:cNvSpPr txBox="1"/>
          <p:nvPr/>
        </p:nvSpPr>
        <p:spPr>
          <a:xfrm>
            <a:off x="1840102" y="3989210"/>
            <a:ext cx="559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4CD2E3"/>
                </a:solidFill>
              </a:rPr>
              <a:t>11100100</a:t>
            </a:r>
            <a:endParaRPr lang="en-US" sz="2400">
              <a:solidFill>
                <a:srgbClr val="4CD2E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1D3853-CEC1-F941-93FC-EB30DE21DCDA}"/>
              </a:ext>
            </a:extLst>
          </p:cNvPr>
          <p:cNvSpPr txBox="1"/>
          <p:nvPr/>
        </p:nvSpPr>
        <p:spPr>
          <a:xfrm>
            <a:off x="1840102" y="5931872"/>
            <a:ext cx="559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4CD2E3"/>
                </a:solidFill>
              </a:rPr>
              <a:t>00101111</a:t>
            </a:r>
            <a:endParaRPr lang="en-US" sz="2400">
              <a:solidFill>
                <a:srgbClr val="4CD2E3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AF2834-5DA9-D84E-976F-71D7250124D3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kern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彩色照片通过RGB来表示不同颜色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0C685D-8D85-4A46-BCA7-C72249D8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761" y="596046"/>
            <a:ext cx="1984357" cy="140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398EA5-2611-F145-B40C-027F0060FD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498654" y="3298075"/>
            <a:ext cx="1620520" cy="844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246010-8BD5-1A4F-87AB-E802070189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1" t="3307" b="3925"/>
          <a:stretch/>
        </p:blipFill>
        <p:spPr>
          <a:xfrm>
            <a:off x="9013750" y="2270288"/>
            <a:ext cx="2472561" cy="23174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28E67F-6DC1-DF46-AA7C-0A0069A73A54}"/>
              </a:ext>
            </a:extLst>
          </p:cNvPr>
          <p:cNvSpPr txBox="1"/>
          <p:nvPr/>
        </p:nvSpPr>
        <p:spPr>
          <a:xfrm>
            <a:off x="8998889" y="2267315"/>
            <a:ext cx="2555368" cy="2604632"/>
          </a:xfrm>
          <a:prstGeom prst="rect">
            <a:avLst/>
          </a:prstGeom>
          <a:solidFill>
            <a:srgbClr val="9FE42F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A1371A-9C5D-8F41-9D70-A73B6A829F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69" t="56450" r="2233" b="27085"/>
          <a:stretch/>
        </p:blipFill>
        <p:spPr>
          <a:xfrm>
            <a:off x="2203787" y="1535956"/>
            <a:ext cx="4219153" cy="561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DEA00-776B-A14A-9480-F4ED49BB87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680"/>
          <a:stretch/>
        </p:blipFill>
        <p:spPr>
          <a:xfrm>
            <a:off x="2203787" y="2942233"/>
            <a:ext cx="4219153" cy="9727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1CA659-A5E5-BB47-8036-88E748741D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692"/>
          <a:stretch/>
        </p:blipFill>
        <p:spPr>
          <a:xfrm>
            <a:off x="2248644" y="2868790"/>
            <a:ext cx="4219153" cy="1046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981292-97EA-F643-8E2E-4807FCCFAC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988"/>
          <a:stretch/>
        </p:blipFill>
        <p:spPr>
          <a:xfrm>
            <a:off x="2248644" y="4748333"/>
            <a:ext cx="4289803" cy="11169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E91828-963E-5840-9159-F30AD3243C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172"/>
          <a:stretch/>
        </p:blipFill>
        <p:spPr>
          <a:xfrm>
            <a:off x="2127937" y="1354414"/>
            <a:ext cx="4361831" cy="9421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0D7330B-E704-6846-AC2E-8C3B714ABA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7069" y="2987546"/>
            <a:ext cx="4237866" cy="10778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362C27E-2F21-8F47-B835-91500E30D6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1109" y="4901224"/>
            <a:ext cx="4361831" cy="11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397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9AAE20-014A-FF4E-94B4-986C2EE20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" y="0"/>
            <a:ext cx="12176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470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C031E7-DB50-4048-B9DE-78D692A32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" y="0"/>
            <a:ext cx="12138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26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EB2136-8E43-B0B8-38DF-7AC0947BD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09" y="0"/>
            <a:ext cx="10312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3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1C519C-6C66-6714-E830-70D1C2734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1" y="0"/>
            <a:ext cx="1033911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82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123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167" name="Google Shape;167;p37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68" name="Google Shape;168;p37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69" name="Google Shape;169;p37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/>
          <p:nvPr/>
        </p:nvSpPr>
        <p:spPr>
          <a:xfrm>
            <a:off x="4876800" y="-200"/>
            <a:ext cx="73152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0" name="Google Shape;340;p5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2" name="Google Shape;342;p53"/>
          <p:cNvSpPr txBox="1"/>
          <p:nvPr/>
        </p:nvSpPr>
        <p:spPr>
          <a:xfrm>
            <a:off x="5370947" y="3479776"/>
            <a:ext cx="6474800" cy="3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FDA68-8CDC-614F-9A2C-C4A6074C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8" y="1524285"/>
            <a:ext cx="4482343" cy="38090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EB7526-62C8-1E46-84A5-6E594E2B15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78" t="9729" r="8528" b="16408"/>
          <a:stretch/>
        </p:blipFill>
        <p:spPr>
          <a:xfrm>
            <a:off x="6610434" y="1846006"/>
            <a:ext cx="4647274" cy="33299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DE0F53-C39A-A042-BD42-EF00975124BF}"/>
              </a:ext>
            </a:extLst>
          </p:cNvPr>
          <p:cNvCxnSpPr>
            <a:cxnSpLocks/>
          </p:cNvCxnSpPr>
          <p:nvPr/>
        </p:nvCxnSpPr>
        <p:spPr>
          <a:xfrm>
            <a:off x="11594146" y="1925296"/>
            <a:ext cx="0" cy="3291840"/>
          </a:xfrm>
          <a:prstGeom prst="straightConnector1">
            <a:avLst/>
          </a:prstGeom>
          <a:ln w="38100">
            <a:solidFill>
              <a:srgbClr val="FFCD4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D76819-343F-584A-BEBC-F761B3F90D65}"/>
              </a:ext>
            </a:extLst>
          </p:cNvPr>
          <p:cNvCxnSpPr>
            <a:cxnSpLocks/>
          </p:cNvCxnSpPr>
          <p:nvPr/>
        </p:nvCxnSpPr>
        <p:spPr>
          <a:xfrm flipH="1">
            <a:off x="6610434" y="5557150"/>
            <a:ext cx="4663440" cy="0"/>
          </a:xfrm>
          <a:prstGeom prst="straightConnector1">
            <a:avLst/>
          </a:prstGeom>
          <a:ln w="38100">
            <a:solidFill>
              <a:srgbClr val="FFCD4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D4823F-1A67-094B-B681-E989C28866A9}"/>
              </a:ext>
            </a:extLst>
          </p:cNvPr>
          <p:cNvSpPr txBox="1"/>
          <p:nvPr/>
        </p:nvSpPr>
        <p:spPr>
          <a:xfrm>
            <a:off x="8711117" y="5723978"/>
            <a:ext cx="2252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4CD2E3"/>
                </a:solidFill>
              </a:rPr>
              <a:t>16</a:t>
            </a:r>
            <a:endParaRPr lang="en-US" sz="2400">
              <a:solidFill>
                <a:srgbClr val="4CD2E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590FA6-896F-3E49-9418-6EC66D0ABA4A}"/>
              </a:ext>
            </a:extLst>
          </p:cNvPr>
          <p:cNvSpPr txBox="1"/>
          <p:nvPr/>
        </p:nvSpPr>
        <p:spPr>
          <a:xfrm>
            <a:off x="11594146" y="3479776"/>
            <a:ext cx="1564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4CD2E3"/>
                </a:solidFill>
              </a:rPr>
              <a:t>12</a:t>
            </a:r>
            <a:endParaRPr lang="en-US" sz="2400">
              <a:solidFill>
                <a:srgbClr val="4CD2E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1869D-5A4A-7A47-A96B-91C674A510C6}"/>
              </a:ext>
            </a:extLst>
          </p:cNvPr>
          <p:cNvSpPr txBox="1"/>
          <p:nvPr/>
        </p:nvSpPr>
        <p:spPr>
          <a:xfrm>
            <a:off x="5797073" y="1070095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6262" indent="0" algn="ctr">
              <a:buNone/>
            </a:pPr>
            <a: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  <a:t>分辨率</a:t>
            </a:r>
            <a:r>
              <a:rPr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r>
              <a:rPr lang="en-US" altLang="zh-CN" sz="2400">
                <a:latin typeface="SimHei" panose="02010609060101010101" pitchFamily="49" charset="-122"/>
                <a:ea typeface="SimHei" panose="02010609060101010101" pitchFamily="49" charset="-122"/>
              </a:rPr>
              <a:t>16X12</a:t>
            </a:r>
            <a:endParaRPr lang="en-US" sz="24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67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  <p:bldP spid="11" grpId="0"/>
      <p:bldP spid="12" grpId="0"/>
      <p:bldP spid="1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B3E6-9645-5A45-AF60-3C7A3D7D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SimHei" panose="02010609060101010101" pitchFamily="49" charset="-122"/>
                <a:ea typeface="SimHei" panose="02010609060101010101" pitchFamily="49" charset="-122"/>
              </a:rPr>
              <a:t>图像存储空间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4DFC8-C380-7042-BFFA-116559B2A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 algn="ctr">
              <a:buNone/>
            </a:pPr>
            <a:endParaRPr lang="en-US" sz="2400">
              <a:solidFill>
                <a:srgbClr val="FFFF00"/>
              </a:solidFill>
            </a:endParaRPr>
          </a:p>
          <a:p>
            <a:pPr marL="152396" indent="0" algn="ctr">
              <a:buNone/>
            </a:pPr>
            <a:endParaRPr lang="en-US" sz="2400">
              <a:solidFill>
                <a:srgbClr val="FFFF00"/>
              </a:solidFill>
            </a:endParaRPr>
          </a:p>
          <a:p>
            <a:pPr marL="152396" indent="0" algn="ctr">
              <a:buNone/>
            </a:pP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7D9724-27BA-6942-9B8D-1E147F21F37F}"/>
              </a:ext>
            </a:extLst>
          </p:cNvPr>
          <p:cNvGraphicFramePr>
            <a:graphicFrameLocks noGrp="1"/>
          </p:cNvGraphicFramePr>
          <p:nvPr/>
        </p:nvGraphicFramePr>
        <p:xfrm>
          <a:off x="1840399" y="1553291"/>
          <a:ext cx="8511201" cy="34308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23153">
                  <a:extLst>
                    <a:ext uri="{9D8B030D-6E8A-4147-A177-3AD203B41FA5}">
                      <a16:colId xmlns:a16="http://schemas.microsoft.com/office/drawing/2014/main" val="644116957"/>
                    </a:ext>
                  </a:extLst>
                </a:gridCol>
                <a:gridCol w="1323153">
                  <a:extLst>
                    <a:ext uri="{9D8B030D-6E8A-4147-A177-3AD203B41FA5}">
                      <a16:colId xmlns:a16="http://schemas.microsoft.com/office/drawing/2014/main" val="2095539410"/>
                    </a:ext>
                  </a:extLst>
                </a:gridCol>
                <a:gridCol w="1954965">
                  <a:extLst>
                    <a:ext uri="{9D8B030D-6E8A-4147-A177-3AD203B41FA5}">
                      <a16:colId xmlns:a16="http://schemas.microsoft.com/office/drawing/2014/main" val="1383396197"/>
                    </a:ext>
                  </a:extLst>
                </a:gridCol>
                <a:gridCol w="1954965">
                  <a:extLst>
                    <a:ext uri="{9D8B030D-6E8A-4147-A177-3AD203B41FA5}">
                      <a16:colId xmlns:a16="http://schemas.microsoft.com/office/drawing/2014/main" val="3583662535"/>
                    </a:ext>
                  </a:extLst>
                </a:gridCol>
                <a:gridCol w="1954965">
                  <a:extLst>
                    <a:ext uri="{9D8B030D-6E8A-4147-A177-3AD203B41FA5}">
                      <a16:colId xmlns:a16="http://schemas.microsoft.com/office/drawing/2014/main" val="3719036871"/>
                    </a:ext>
                  </a:extLst>
                </a:gridCol>
              </a:tblGrid>
              <a:tr h="1269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分辨率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颜色数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表示一个像素的二进制位数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存储数据量</a:t>
                      </a:r>
                      <a:r>
                        <a:rPr kumimoji="0" lang="en-US" altLang="zh-CN" sz="2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bit</a:t>
                      </a:r>
                      <a:endParaRPr kumimoji="0" lang="zh-CN" altLang="en-US" sz="2400" b="0" i="0" u="none" strike="noStrike" kern="0" cap="none" spc="0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imHei" panose="02010609060101010101" pitchFamily="49" charset="-122"/>
                        <a:ea typeface="SimHei" panose="02010609060101010101" pitchFamily="49" charset="-122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存储数据量</a:t>
                      </a:r>
                      <a:r>
                        <a:rPr kumimoji="0" lang="en-US" altLang="zh-CN" sz="2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Byte</a:t>
                      </a:r>
                      <a:endParaRPr kumimoji="0" lang="zh-CN" altLang="en-US" sz="2400" b="0" i="0" u="none" strike="noStrike" kern="0" cap="none" spc="0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imHei" panose="02010609060101010101" pitchFamily="49" charset="-122"/>
                        <a:ea typeface="SimHei" panose="02010609060101010101" pitchFamily="49" charset="-122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378469"/>
                  </a:ext>
                </a:extLst>
              </a:tr>
              <a:tr h="72032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8x8</a:t>
                      </a:r>
                      <a:endParaRPr lang="en-US" sz="2400" b="0" i="0" u="none" strike="noStrike" cap="non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8x8x1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8x8x1/8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497479"/>
                  </a:ext>
                </a:extLst>
              </a:tr>
              <a:tr h="72032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8x8</a:t>
                      </a:r>
                      <a:endParaRPr lang="en-US" sz="2400" b="0" i="0" u="none" strike="noStrike" cap="non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8x8x2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8x8x2/8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04019"/>
                  </a:ext>
                </a:extLst>
              </a:tr>
              <a:tr h="72032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8x8</a:t>
                      </a:r>
                      <a:endParaRPr lang="en-US" sz="2400" b="0" i="0" u="none" strike="noStrike" cap="non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8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8x8x3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8x8x3/8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50687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CFE31126-C73A-3E45-A725-A12D061D0110}"/>
              </a:ext>
            </a:extLst>
          </p:cNvPr>
          <p:cNvSpPr txBox="1">
            <a:spLocks/>
          </p:cNvSpPr>
          <p:nvPr/>
        </p:nvSpPr>
        <p:spPr>
          <a:xfrm>
            <a:off x="415600" y="5304709"/>
            <a:ext cx="113608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图像像素数量</a:t>
            </a:r>
            <a:r>
              <a:rPr lang="zh-CN" altLang="en-US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x </a:t>
            </a:r>
            <a:r>
              <a:rPr lang="zh-CN" altLang="en-US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表示像素的二进制位数 </a:t>
            </a:r>
            <a:r>
              <a:rPr lang="en-US" altLang="zh-CN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lang="zh-CN" altLang="en-US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lang="en-US" sz="24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8EE662-6CE6-4345-8C55-D06A59A40879}"/>
              </a:ext>
            </a:extLst>
          </p:cNvPr>
          <p:cNvCxnSpPr/>
          <p:nvPr/>
        </p:nvCxnSpPr>
        <p:spPr>
          <a:xfrm>
            <a:off x="3161606" y="5896961"/>
            <a:ext cx="5868786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14BF73-C02C-FD4E-9598-6AF372C12C99}"/>
              </a:ext>
            </a:extLst>
          </p:cNvPr>
          <p:cNvCxnSpPr/>
          <p:nvPr/>
        </p:nvCxnSpPr>
        <p:spPr>
          <a:xfrm>
            <a:off x="7345180" y="5906125"/>
            <a:ext cx="0" cy="41972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BCCCA-5991-6642-BA42-D57A2FE9282C}"/>
              </a:ext>
            </a:extLst>
          </p:cNvPr>
          <p:cNvCxnSpPr/>
          <p:nvPr/>
        </p:nvCxnSpPr>
        <p:spPr>
          <a:xfrm>
            <a:off x="9030392" y="5908623"/>
            <a:ext cx="0" cy="41972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1CE441-8406-3A49-AF43-13284D3D2EB9}"/>
              </a:ext>
            </a:extLst>
          </p:cNvPr>
          <p:cNvSpPr txBox="1"/>
          <p:nvPr/>
        </p:nvSpPr>
        <p:spPr>
          <a:xfrm>
            <a:off x="6610662" y="6325849"/>
            <a:ext cx="1424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00"/>
                </a:solidFill>
              </a:rPr>
              <a:t>Bit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6FC0D5-9C97-CA41-924A-4E2D4AE8EA23}"/>
              </a:ext>
            </a:extLst>
          </p:cNvPr>
          <p:cNvSpPr txBox="1"/>
          <p:nvPr/>
        </p:nvSpPr>
        <p:spPr>
          <a:xfrm>
            <a:off x="8318359" y="6325849"/>
            <a:ext cx="1424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00"/>
                </a:solidFill>
              </a:rPr>
              <a:t>Byte</a:t>
            </a:r>
          </a:p>
        </p:txBody>
      </p:sp>
    </p:spTree>
    <p:extLst>
      <p:ext uri="{BB962C8B-B14F-4D97-AF65-F5344CB8AC3E}">
        <p14:creationId xmlns:p14="http://schemas.microsoft.com/office/powerpoint/2010/main" val="17901264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BBB86-9D19-4B4E-9868-2E919476E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976437"/>
            <a:ext cx="4648201" cy="2905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5CEDC5-A997-3B44-A4EF-43BD6059B7DC}"/>
              </a:ext>
            </a:extLst>
          </p:cNvPr>
          <p:cNvSpPr txBox="1"/>
          <p:nvPr/>
        </p:nvSpPr>
        <p:spPr>
          <a:xfrm>
            <a:off x="2600325" y="3114675"/>
            <a:ext cx="1357313" cy="1185863"/>
          </a:xfrm>
          <a:prstGeom prst="rect">
            <a:avLst/>
          </a:prstGeom>
          <a:noFill/>
          <a:ln w="25400">
            <a:solidFill>
              <a:srgbClr val="4CD2E3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FE6F50-C8C2-AF4E-B6C2-9B4114248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164" y="512956"/>
            <a:ext cx="6841835" cy="516938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64F6AD-B3AF-714D-825D-D2D33A541E3A}"/>
              </a:ext>
            </a:extLst>
          </p:cNvPr>
          <p:cNvSpPr txBox="1">
            <a:spLocks/>
          </p:cNvSpPr>
          <p:nvPr/>
        </p:nvSpPr>
        <p:spPr>
          <a:xfrm>
            <a:off x="954880" y="643718"/>
            <a:ext cx="4648201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>
                <a:latin typeface="SimHei" panose="02010609060101010101" pitchFamily="49" charset="-122"/>
                <a:ea typeface="SimHei" panose="02010609060101010101" pitchFamily="49" charset="-122"/>
              </a:rPr>
              <a:t>位图</a:t>
            </a:r>
            <a:r>
              <a:rPr lang="zh-CN" altLang="en-US" kern="0">
                <a:latin typeface="SimHei" panose="02010609060101010101" pitchFamily="49" charset="-122"/>
                <a:ea typeface="SimHei" panose="02010609060101010101" pitchFamily="49" charset="-122"/>
              </a:rPr>
              <a:t>放大后会变模糊</a:t>
            </a:r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30053752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BA52-0B4D-E046-A996-95A6F5B5A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矢量图</a:t>
            </a:r>
            <a:r>
              <a:rPr lang="zh-CN" altLang="en-US"/>
              <a:t>：永不失真的完美</a:t>
            </a:r>
            <a:r>
              <a:rPr lang="en-US" altLang="zh-CN"/>
              <a:t>Logo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15BF2-6F54-AC42-85DE-0BA683BEE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C6A769-39EF-D844-8C26-63ADF2AE2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307" y="1536632"/>
            <a:ext cx="2520547" cy="2028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098485-BB89-0945-9CD8-C2B33981A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307" y="3936590"/>
            <a:ext cx="2527579" cy="2028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88EB00-62BB-8A45-B0E1-C2C72248C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453" y="1812428"/>
            <a:ext cx="4142347" cy="400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690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05872-5201-544F-A638-E0F5F0EDB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408441A7-3650-2D42-BAA9-77603674FC12}"/>
              </a:ext>
            </a:extLst>
          </p:cNvPr>
          <p:cNvSpPr/>
          <p:nvPr/>
        </p:nvSpPr>
        <p:spPr>
          <a:xfrm>
            <a:off x="1866123" y="2659223"/>
            <a:ext cx="1045028" cy="242595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71B79-DE91-FA43-AA14-22F3ADA0A6CB}"/>
              </a:ext>
            </a:extLst>
          </p:cNvPr>
          <p:cNvSpPr txBox="1"/>
          <p:nvPr/>
        </p:nvSpPr>
        <p:spPr>
          <a:xfrm>
            <a:off x="597160" y="3641371"/>
            <a:ext cx="158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  <a:t>图像分类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F4184-E6CD-144F-AFA9-29BAAC4B49D2}"/>
              </a:ext>
            </a:extLst>
          </p:cNvPr>
          <p:cNvSpPr txBox="1"/>
          <p:nvPr/>
        </p:nvSpPr>
        <p:spPr>
          <a:xfrm>
            <a:off x="3176683" y="2474557"/>
            <a:ext cx="578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  <a:t>位图</a:t>
            </a:r>
            <a:r>
              <a:rPr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：由像素点组成的图</a:t>
            </a:r>
            <a:endParaRPr lang="en-US" sz="24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0EED9-E513-0E43-83DB-31F94D38B134}"/>
              </a:ext>
            </a:extLst>
          </p:cNvPr>
          <p:cNvSpPr txBox="1"/>
          <p:nvPr/>
        </p:nvSpPr>
        <p:spPr>
          <a:xfrm>
            <a:off x="3176685" y="4900516"/>
            <a:ext cx="507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  <a:t>矢量图</a:t>
            </a:r>
            <a:r>
              <a:rPr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：基于数学方程来表示图像</a:t>
            </a:r>
            <a:endParaRPr lang="en-US" sz="24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277D00-A38B-1F4E-8C38-C4947ACD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245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 of three circles, each rendered at a different resolution and having a different number of pixels. The left circle is in standard resolution at scale factor 1 and has 10 x 10 pixels. The middle circle is in high resolution at scale factor 2 and has 20 x 20 pixels. The right circle is in high resolution at scale factor 3 and has 30 x 30 pixels.">
            <a:extLst>
              <a:ext uri="{FF2B5EF4-FFF2-40B4-BE49-F238E27FC236}">
                <a16:creationId xmlns:a16="http://schemas.microsoft.com/office/drawing/2014/main" id="{F80A0E7E-87C9-F24A-A15D-C33CD56B0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6993"/>
            <a:ext cx="12192000" cy="452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8F690B-B6E0-114D-9765-B9505B4BF888}"/>
              </a:ext>
            </a:extLst>
          </p:cNvPr>
          <p:cNvSpPr txBox="1">
            <a:spLocks/>
          </p:cNvSpPr>
          <p:nvPr/>
        </p:nvSpPr>
        <p:spPr>
          <a:xfrm>
            <a:off x="415600" y="533457"/>
            <a:ext cx="113608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位图分辨率越高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，图像越逼真？</a:t>
            </a: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37430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73094-AF99-2F60-2D46-889835E19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546"/>
          <a:stretch/>
        </p:blipFill>
        <p:spPr>
          <a:xfrm>
            <a:off x="1282096" y="193964"/>
            <a:ext cx="9627807" cy="6070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D85E9A-D2AC-5601-B656-3EF6A3CA5212}"/>
              </a:ext>
            </a:extLst>
          </p:cNvPr>
          <p:cNvSpPr txBox="1"/>
          <p:nvPr/>
        </p:nvSpPr>
        <p:spPr>
          <a:xfrm>
            <a:off x="6095999" y="4585855"/>
            <a:ext cx="914401" cy="3693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61FC7-AD97-ABA0-62BB-76D40DA5B633}"/>
              </a:ext>
            </a:extLst>
          </p:cNvPr>
          <p:cNvSpPr txBox="1"/>
          <p:nvPr/>
        </p:nvSpPr>
        <p:spPr>
          <a:xfrm>
            <a:off x="9629553" y="4585855"/>
            <a:ext cx="914401" cy="3693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879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490C-073C-3945-8137-47B08C90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52783"/>
            <a:ext cx="11360800" cy="763600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秋冬款</a:t>
            </a:r>
            <a:r>
              <a:rPr lang="zh-CN" altLang="en-US">
                <a:solidFill>
                  <a:schemeClr val="bg1"/>
                </a:solidFill>
              </a:rPr>
              <a:t>最流行色：绿色（哪一种绿？）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8B97264-8698-A744-85AE-236FB8366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6" descr="light green converse all stars Online Shopping for Women, Men, Kids Fashion  &amp; Lifestyle|Free Delivery &amp; Returns! -">
            <a:extLst>
              <a:ext uri="{FF2B5EF4-FFF2-40B4-BE49-F238E27FC236}">
                <a16:creationId xmlns:a16="http://schemas.microsoft.com/office/drawing/2014/main" id="{EC470004-23D1-CF4A-8E3B-62E7DFBF6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0" y="1536633"/>
            <a:ext cx="2093232" cy="133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879C3F-FAD7-A94F-9B11-9F3B9ECE7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5" descr="Converse Chuck Taylor All Star Lo (Mens 10/Womens 12, Amazon Green)">
            <a:extLst>
              <a:ext uri="{FF2B5EF4-FFF2-40B4-BE49-F238E27FC236}">
                <a16:creationId xmlns:a16="http://schemas.microsoft.com/office/drawing/2014/main" id="{13EB0A1F-8980-0E4A-8AD0-524C4FE7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96" y="3684047"/>
            <a:ext cx="2118955" cy="175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8AFA140F-5B64-8B45-B4AE-81DA559E4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9" name="Picture 8" descr="Converse - Converse Chuck Taylor All Star Ox Illusion Green / Twilight  Pulse Ankle-High Fashion Sneaker - 5.5M 3.5M - Walmart.com - Walmart.com">
            <a:extLst>
              <a:ext uri="{FF2B5EF4-FFF2-40B4-BE49-F238E27FC236}">
                <a16:creationId xmlns:a16="http://schemas.microsoft.com/office/drawing/2014/main" id="{DA54AD5E-5BC0-954C-833B-0DFF7E417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77" y="1758461"/>
            <a:ext cx="14732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A57B3A76-9574-6F4C-8BB6-8CC84F78E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1" name="Picture 14" descr="Converse All Star Hi Sneaker, Lemon | Journeys Shoes | Green converse,  Converse, Sneakers">
            <a:extLst>
              <a:ext uri="{FF2B5EF4-FFF2-40B4-BE49-F238E27FC236}">
                <a16:creationId xmlns:a16="http://schemas.microsoft.com/office/drawing/2014/main" id="{C843A04D-C5CF-C442-B071-4C0D64DF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77" y="3626340"/>
            <a:ext cx="2118954" cy="211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6BA40114-4EFF-CD42-A792-A1BC9C35B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3581" y="2495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5" name="Picture 22" descr="Converse Shoes | Mint Green Unisex Sneakers | Poshmark">
            <a:extLst>
              <a:ext uri="{FF2B5EF4-FFF2-40B4-BE49-F238E27FC236}">
                <a16:creationId xmlns:a16="http://schemas.microsoft.com/office/drawing/2014/main" id="{C2A1F557-37AC-174F-BB0B-5DDC448E5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01"/>
          <a:stretch/>
        </p:blipFill>
        <p:spPr bwMode="auto">
          <a:xfrm>
            <a:off x="4476515" y="2055889"/>
            <a:ext cx="2118953" cy="180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4">
            <a:extLst>
              <a:ext uri="{FF2B5EF4-FFF2-40B4-BE49-F238E27FC236}">
                <a16:creationId xmlns:a16="http://schemas.microsoft.com/office/drawing/2014/main" id="{B3A6D37D-3096-7D4E-8D05-48B9CD9A7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2307" y="151405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47" name="Picture 26" descr="盘点：郭德纲赵本山天王的时尚之路_时尚频道_凤凰网">
            <a:extLst>
              <a:ext uri="{FF2B5EF4-FFF2-40B4-BE49-F238E27FC236}">
                <a16:creationId xmlns:a16="http://schemas.microsoft.com/office/drawing/2014/main" id="{43E11B88-2B3A-C149-AC37-DD9895535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r:link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332" y="2871025"/>
            <a:ext cx="2284865" cy="337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26">
            <a:extLst>
              <a:ext uri="{FF2B5EF4-FFF2-40B4-BE49-F238E27FC236}">
                <a16:creationId xmlns:a16="http://schemas.microsoft.com/office/drawing/2014/main" id="{BDE253CD-0416-A340-9B96-240D589C0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250" y="34194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49" name="Picture 25">
            <a:extLst>
              <a:ext uri="{FF2B5EF4-FFF2-40B4-BE49-F238E27FC236}">
                <a16:creationId xmlns:a16="http://schemas.microsoft.com/office/drawing/2014/main" id="{4264BB62-83EA-784C-9C2F-AE042072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r:link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759" y="1538481"/>
            <a:ext cx="1986182" cy="297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84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THAT’S ALL FOR TODAY</a:t>
            </a:r>
            <a:endParaRPr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51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/>
          <p:nvPr/>
        </p:nvSpPr>
        <p:spPr>
          <a:xfrm>
            <a:off x="3586000" y="2374000"/>
            <a:ext cx="5020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>
                <a:solidFill>
                  <a:srgbClr val="FFFFFF"/>
                </a:solidFill>
              </a:rPr>
              <a:t>123</a:t>
            </a:r>
            <a:endParaRPr sz="12800">
              <a:solidFill>
                <a:srgbClr val="FFFFFF"/>
              </a:solidFill>
            </a:endParaRPr>
          </a:p>
        </p:txBody>
      </p:sp>
      <p:sp>
        <p:nvSpPr>
          <p:cNvPr id="175" name="Google Shape;175;p38"/>
          <p:cNvSpPr txBox="1"/>
          <p:nvPr/>
        </p:nvSpPr>
        <p:spPr>
          <a:xfrm>
            <a:off x="471192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6" name="Google Shape;176;p38"/>
          <p:cNvSpPr txBox="1"/>
          <p:nvPr/>
        </p:nvSpPr>
        <p:spPr>
          <a:xfrm>
            <a:off x="5610800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7" name="Google Shape;177;p38"/>
          <p:cNvSpPr txBox="1"/>
          <p:nvPr/>
        </p:nvSpPr>
        <p:spPr>
          <a:xfrm>
            <a:off x="6503565" y="1778800"/>
            <a:ext cx="970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8" name="Google Shape;178;p38"/>
          <p:cNvSpPr txBox="1"/>
          <p:nvPr/>
        </p:nvSpPr>
        <p:spPr>
          <a:xfrm>
            <a:off x="3585987" y="4569900"/>
            <a:ext cx="130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100 × 1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3059</TotalTime>
  <Words>790</Words>
  <Application>Microsoft Macintosh PowerPoint</Application>
  <PresentationFormat>宽屏</PresentationFormat>
  <Paragraphs>345</Paragraphs>
  <Slides>88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94" baseType="lpstr">
      <vt:lpstr>SimHei</vt:lpstr>
      <vt:lpstr>华文中宋</vt:lpstr>
      <vt:lpstr>Arial</vt:lpstr>
      <vt:lpstr>Calibri</vt:lpstr>
      <vt:lpstr>Times New Roman</vt:lpstr>
      <vt:lpstr>Simple Dark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bit</vt:lpstr>
      <vt:lpstr>💡</vt:lpstr>
      <vt:lpstr>bit   bit   bit   bit   bit   bit   bit   bit </vt:lpstr>
      <vt:lpstr>💡💡💡💡💡💡💡💡</vt:lpstr>
      <vt:lpstr>byte</vt:lpstr>
      <vt:lpstr>💡💡💡💡💡💡💡💡</vt:lpstr>
      <vt:lpstr>图像编码 </vt:lpstr>
      <vt:lpstr>图片是现代社会的文字</vt:lpstr>
      <vt:lpstr>PowerPoint 演示文稿</vt:lpstr>
      <vt:lpstr>PowerPoint 演示文稿</vt:lpstr>
      <vt:lpstr>PowerPoint 演示文稿</vt:lpstr>
      <vt:lpstr>PowerPoint 演示文稿</vt:lpstr>
      <vt:lpstr>图像编码</vt:lpstr>
      <vt:lpstr>图像编码</vt:lpstr>
      <vt:lpstr>二. 图像编码</vt:lpstr>
      <vt:lpstr>下图所示的颜料盒中，有16种不同的颜色。若用二进制数表示这些颜色信息，需要     位（bit）。</vt:lpstr>
      <vt:lpstr>PowerPoint 演示文稿</vt:lpstr>
      <vt:lpstr>PowerPoint 演示文稿</vt:lpstr>
      <vt:lpstr>PowerPoint 演示文稿</vt:lpstr>
      <vt:lpstr>PowerPoint 演示文稿</vt:lpstr>
      <vt:lpstr>RGB调色方法，能表示颜色信息的数量有多少？</vt:lpstr>
      <vt:lpstr>二进制位数与颜色数量之间关系</vt:lpstr>
      <vt:lpstr>二. 图像编码</vt:lpstr>
      <vt:lpstr>二. 图像编码</vt:lpstr>
      <vt:lpstr> 一幅256色BMP位图及其属性表，如下图所示。 理论上，这幅图像的存储数据量为       KB。</vt:lpstr>
      <vt:lpstr>一幅24位BMP位图及其属性，如下图所示。理论上，这幅图像的存储数据量约为       MB。</vt:lpstr>
      <vt:lpstr>分辨率×位数=位图的存储数据量</vt:lpstr>
      <vt:lpstr>PowerPoint 演示文稿</vt:lpstr>
      <vt:lpstr>PowerPoint 演示文稿</vt:lpstr>
      <vt:lpstr>位深度</vt:lpstr>
      <vt:lpstr>PowerPoint 演示文稿</vt:lpstr>
      <vt:lpstr>PowerPoint 演示文稿</vt:lpstr>
      <vt:lpstr>PowerPoint 演示文稿</vt:lpstr>
      <vt:lpstr>RGB（光学三原色）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图像存储空间</vt:lpstr>
      <vt:lpstr>PowerPoint 演示文稿</vt:lpstr>
      <vt:lpstr>矢量图：永不失真的完美Logo</vt:lpstr>
      <vt:lpstr>PowerPoint 演示文稿</vt:lpstr>
      <vt:lpstr>PowerPoint 演示文稿</vt:lpstr>
      <vt:lpstr>PowerPoint 演示文稿</vt:lpstr>
      <vt:lpstr>秋冬款最流行色：绿色（哪一种绿？）</vt:lpstr>
      <vt:lpstr>THAT’S ALL FOR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Tong Hu</dc:creator>
  <cp:lastModifiedBy>Tong Hu</cp:lastModifiedBy>
  <cp:revision>94</cp:revision>
  <cp:lastPrinted>2020-10-12T01:43:40Z</cp:lastPrinted>
  <dcterms:created xsi:type="dcterms:W3CDTF">2020-08-26T00:26:03Z</dcterms:created>
  <dcterms:modified xsi:type="dcterms:W3CDTF">2023-12-08T05:23:48Z</dcterms:modified>
</cp:coreProperties>
</file>